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U.S. Total Dairy Per Capita Consumption</a:t>
            </a:r>
            <a:br>
              <a:rPr 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Pounds per Person, 1975-2021</a:t>
            </a:r>
          </a:p>
        </c:rich>
      </c:tx>
      <c:layout>
        <c:manualLayout>
          <c:xMode val="edge"/>
          <c:yMode val="edge"/>
          <c:x val="0.16417858684488634"/>
          <c:y val="8.36729856928419E-2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2D1-4BCC-9D42-46F56994EEBE}"/>
                </c:ext>
              </c:extLst>
            </c:dLbl>
            <c:dLbl>
              <c:idx val="43"/>
              <c:layout>
                <c:manualLayout>
                  <c:x val="5.0598663352336155E-2"/>
                  <c:y val="-5.255613951266124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667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150960808537879E-2"/>
                      <c:h val="9.598662207357859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2D1-4BCC-9D42-46F56994EEB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Sheet1!$A$2:$A$48</c:f>
              <c:numCache>
                <c:formatCode>General</c:formatCode>
                <c:ptCount val="47"/>
                <c:pt idx="0">
                  <c:v>1975</c:v>
                </c:pt>
                <c:pt idx="1">
                  <c:v>1976</c:v>
                </c:pt>
                <c:pt idx="2">
                  <c:v>1977</c:v>
                </c:pt>
                <c:pt idx="3">
                  <c:v>1978</c:v>
                </c:pt>
                <c:pt idx="4">
                  <c:v>1979</c:v>
                </c:pt>
                <c:pt idx="5">
                  <c:v>1980</c:v>
                </c:pt>
                <c:pt idx="6">
                  <c:v>1981</c:v>
                </c:pt>
                <c:pt idx="7">
                  <c:v>1982</c:v>
                </c:pt>
                <c:pt idx="8">
                  <c:v>1983</c:v>
                </c:pt>
                <c:pt idx="9">
                  <c:v>1984</c:v>
                </c:pt>
                <c:pt idx="10">
                  <c:v>1985</c:v>
                </c:pt>
                <c:pt idx="11">
                  <c:v>1986</c:v>
                </c:pt>
                <c:pt idx="12">
                  <c:v>1987</c:v>
                </c:pt>
                <c:pt idx="13">
                  <c:v>1988</c:v>
                </c:pt>
                <c:pt idx="14">
                  <c:v>1989</c:v>
                </c:pt>
                <c:pt idx="15">
                  <c:v>1990</c:v>
                </c:pt>
                <c:pt idx="16">
                  <c:v>1991</c:v>
                </c:pt>
                <c:pt idx="17">
                  <c:v>1992</c:v>
                </c:pt>
                <c:pt idx="18">
                  <c:v>1993</c:v>
                </c:pt>
                <c:pt idx="19">
                  <c:v>1994</c:v>
                </c:pt>
                <c:pt idx="20">
                  <c:v>1995</c:v>
                </c:pt>
                <c:pt idx="21">
                  <c:v>1996</c:v>
                </c:pt>
                <c:pt idx="22">
                  <c:v>1997</c:v>
                </c:pt>
                <c:pt idx="23">
                  <c:v>1998</c:v>
                </c:pt>
                <c:pt idx="24">
                  <c:v>1999</c:v>
                </c:pt>
                <c:pt idx="25">
                  <c:v>2000</c:v>
                </c:pt>
                <c:pt idx="26">
                  <c:v>2001</c:v>
                </c:pt>
                <c:pt idx="27">
                  <c:v>2002</c:v>
                </c:pt>
                <c:pt idx="28">
                  <c:v>2003</c:v>
                </c:pt>
                <c:pt idx="29">
                  <c:v>2004</c:v>
                </c:pt>
                <c:pt idx="30">
                  <c:v>2005</c:v>
                </c:pt>
                <c:pt idx="31">
                  <c:v>2006</c:v>
                </c:pt>
                <c:pt idx="32">
                  <c:v>2007</c:v>
                </c:pt>
                <c:pt idx="33">
                  <c:v>2008</c:v>
                </c:pt>
                <c:pt idx="34">
                  <c:v>2009</c:v>
                </c:pt>
                <c:pt idx="35">
                  <c:v>2010</c:v>
                </c:pt>
                <c:pt idx="36">
                  <c:v>2011</c:v>
                </c:pt>
                <c:pt idx="37">
                  <c:v>2012</c:v>
                </c:pt>
                <c:pt idx="38">
                  <c:v>2013</c:v>
                </c:pt>
                <c:pt idx="39">
                  <c:v>2014</c:v>
                </c:pt>
                <c:pt idx="40">
                  <c:v>2015</c:v>
                </c:pt>
                <c:pt idx="41">
                  <c:v>2016</c:v>
                </c:pt>
                <c:pt idx="42">
                  <c:v>2017</c:v>
                </c:pt>
                <c:pt idx="43">
                  <c:v>2018</c:v>
                </c:pt>
                <c:pt idx="44">
                  <c:v>2019</c:v>
                </c:pt>
                <c:pt idx="45">
                  <c:v>2020</c:v>
                </c:pt>
                <c:pt idx="46">
                  <c:v>2021</c:v>
                </c:pt>
              </c:numCache>
            </c:numRef>
          </c:cat>
          <c:val>
            <c:numRef>
              <c:f>Sheet1!$B$2:$B$48</c:f>
              <c:numCache>
                <c:formatCode>#,##0.0</c:formatCode>
                <c:ptCount val="47"/>
                <c:pt idx="0">
                  <c:v>539</c:v>
                </c:pt>
                <c:pt idx="1">
                  <c:v>540</c:v>
                </c:pt>
                <c:pt idx="2">
                  <c:v>540</c:v>
                </c:pt>
                <c:pt idx="3">
                  <c:v>544</c:v>
                </c:pt>
                <c:pt idx="4">
                  <c:v>548</c:v>
                </c:pt>
                <c:pt idx="5">
                  <c:v>543</c:v>
                </c:pt>
                <c:pt idx="6">
                  <c:v>541</c:v>
                </c:pt>
                <c:pt idx="7">
                  <c:v>555</c:v>
                </c:pt>
                <c:pt idx="8">
                  <c:v>573</c:v>
                </c:pt>
                <c:pt idx="9">
                  <c:v>582</c:v>
                </c:pt>
                <c:pt idx="10">
                  <c:v>594</c:v>
                </c:pt>
                <c:pt idx="11">
                  <c:v>592</c:v>
                </c:pt>
                <c:pt idx="12">
                  <c:v>601</c:v>
                </c:pt>
                <c:pt idx="13">
                  <c:v>583</c:v>
                </c:pt>
                <c:pt idx="14">
                  <c:v>564</c:v>
                </c:pt>
                <c:pt idx="15">
                  <c:v>568</c:v>
                </c:pt>
                <c:pt idx="16">
                  <c:v>564</c:v>
                </c:pt>
                <c:pt idx="17">
                  <c:v>562</c:v>
                </c:pt>
                <c:pt idx="18">
                  <c:v>569</c:v>
                </c:pt>
                <c:pt idx="19">
                  <c:v>579</c:v>
                </c:pt>
                <c:pt idx="20">
                  <c:v>570</c:v>
                </c:pt>
                <c:pt idx="21">
                  <c:v>564</c:v>
                </c:pt>
                <c:pt idx="22">
                  <c:v>564</c:v>
                </c:pt>
                <c:pt idx="23">
                  <c:v>567</c:v>
                </c:pt>
                <c:pt idx="24">
                  <c:v>582</c:v>
                </c:pt>
                <c:pt idx="25">
                  <c:v>595</c:v>
                </c:pt>
                <c:pt idx="26">
                  <c:v>586</c:v>
                </c:pt>
                <c:pt idx="27">
                  <c:v>588</c:v>
                </c:pt>
                <c:pt idx="28">
                  <c:v>597</c:v>
                </c:pt>
                <c:pt idx="29">
                  <c:v>597</c:v>
                </c:pt>
                <c:pt idx="30">
                  <c:v>602</c:v>
                </c:pt>
                <c:pt idx="31">
                  <c:v>614</c:v>
                </c:pt>
                <c:pt idx="32">
                  <c:v>615</c:v>
                </c:pt>
                <c:pt idx="33">
                  <c:v>605</c:v>
                </c:pt>
                <c:pt idx="34">
                  <c:v>609</c:v>
                </c:pt>
                <c:pt idx="35">
                  <c:v>605</c:v>
                </c:pt>
                <c:pt idx="36">
                  <c:v>602</c:v>
                </c:pt>
                <c:pt idx="37">
                  <c:v>617</c:v>
                </c:pt>
                <c:pt idx="38">
                  <c:v>608</c:v>
                </c:pt>
                <c:pt idx="39">
                  <c:v>615</c:v>
                </c:pt>
                <c:pt idx="40">
                  <c:v>630</c:v>
                </c:pt>
                <c:pt idx="41">
                  <c:v>646</c:v>
                </c:pt>
                <c:pt idx="42">
                  <c:v>645</c:v>
                </c:pt>
                <c:pt idx="43" formatCode="General">
                  <c:v>646</c:v>
                </c:pt>
                <c:pt idx="44" formatCode="General">
                  <c:v>653</c:v>
                </c:pt>
                <c:pt idx="45" formatCode="General">
                  <c:v>655</c:v>
                </c:pt>
                <c:pt idx="46" formatCode="General">
                  <c:v>667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2D1-4BCC-9D42-46F56994EEB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overlap val="-27"/>
        <c:axId val="1996798816"/>
        <c:axId val="1996800128"/>
      </c:barChart>
      <c:catAx>
        <c:axId val="1996798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800128"/>
        <c:crosses val="autoZero"/>
        <c:auto val="1"/>
        <c:lblAlgn val="ctr"/>
        <c:lblOffset val="100"/>
        <c:noMultiLvlLbl val="0"/>
      </c:catAx>
      <c:valAx>
        <c:axId val="1996800128"/>
        <c:scaling>
          <c:orientation val="minMax"/>
          <c:min val="400"/>
        </c:scaling>
        <c:delete val="0"/>
        <c:axPos val="l"/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967988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8186F0-5C46-562F-0258-76F1063BF5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210E78-A80A-FA43-D5CF-07B90DC77A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363F2-A866-41F4-60D7-BE140420E6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31EBA-DE17-45FB-08F8-411E47CEA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381A0A-F848-F991-E403-CF4C863EDE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61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5DEDC-72AE-E02B-6A18-1132FC5A0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EAFD10-3CA0-E34A-003F-CB3129A17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EA333C-62AF-E8B6-F0E8-B004E6668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B35F7-819E-E8BA-7F6D-0CFF3F286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7EBDA4-360E-89C8-D273-25577FB799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892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4E840B-AE3B-111C-FC83-55F64F0E1D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F7B6FA-70E1-B619-FC8B-8D3473FD28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215A63-4CA6-924F-6506-EF1263AF0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BBD04-7F55-2451-3637-B38D51AD1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45C855-D2C3-A138-2457-AEE0EA45BE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B8D019-79FB-E72D-68A7-BA478D28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E0A51-1B8C-9B67-A58D-2743D28A8E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03CF9D-C4BC-AD1F-6D5B-E5D739C482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4E5B0-2E49-7FD4-A955-A1AA79C6B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9FAE4B-E824-D7CE-6BB3-FE2FBA11B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822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BD48B-6B46-E266-F875-0E6EFDA2A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D8341E-97ED-370E-8F85-FC66CE5E5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1D996-96A8-9E36-1579-391D4E53D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AD13D-A662-025F-E30E-47000B07D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67D2E-4BE7-9262-5FE3-E5EAA12AE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79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8D0C58-F03D-29A2-C541-F6906A65D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9DE6E-5C8D-4C77-5B9A-B9258F9EED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DCDB05-1291-0EF3-83C0-6C27AF3A44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887B61-F2E8-5E5D-1EDA-2EE0BCF89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F2C5B2-D126-0D74-9616-8EFCA7C0E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AA1874-7234-07F1-B692-7D823A3B5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5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5B2F4-E42D-1B3A-939A-80D8F4D16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77B2E0-4F9F-3312-AD3F-7840AB4E1B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86B7ED-3B10-01A5-D2C8-14A50F10BF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62D5BF3-3BCE-CC40-8DD7-8020012944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D0B2F6-7C9A-89C4-94C4-34FFCF816D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831010-8FD5-3DA5-851F-6362A94A4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635418-B43B-C1AF-A2F3-05B54D37F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CAEDE1-9006-22D9-0DAC-E1417F5A0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17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7751F-3E3E-234C-96BA-56D3708BE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02AE2B-427D-47FD-F050-E1D5AD8FA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9A47B-64DA-A19E-95A7-7092D2EAA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2F12C1-3BD5-D9B6-4F83-436D7EF53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82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9823AD-09E0-E911-3EF6-B4A6563C2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6A3C34-20B5-4A68-0853-B9CB1D405A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E353DD-4DA4-D51D-018C-8D0D3E4CC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81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D220E-5AED-60AD-BD31-A5B0B9F5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3B559-C3CB-353F-B0D4-773A323F2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24AC4-58C0-FE3B-4B31-CD4E3D8286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9A683E-40F0-1D1D-35CD-910948E06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CC9458-F97F-04BE-6BE0-B56EE6A5D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4DFAEF-E9BD-01C4-63B8-C7E07CC09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017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ADD97B-97BF-3770-A8CB-5957F223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12ABDE-D855-E0EB-46DA-68C366BEA4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A184FB-C2B4-C794-1696-0D841BFD68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9B452-B16D-7356-0364-DDC6E9D89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D1D6E-7F02-CED6-D42B-572B29E5F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C06609-F915-2686-04C9-2F3CAD9A2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5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A50A6B-50CB-FB48-66EA-600F0DBDB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D4DA26-30A4-3EE9-3BD9-F691CF8541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10798-AE21-C293-7CB0-83AB2FA588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E2C3DC-6690-488C-BA31-1E668F2A2B61}" type="datetimeFigureOut">
              <a:rPr lang="en-US" smtClean="0"/>
              <a:t>10/3/2022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FD182-3C45-E98E-E057-8E4EC8E5C4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BA5871-EBE0-9FC0-AC5F-DD6DB1A8A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30C9C9-DCA6-454E-9397-85E768D937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220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2A7D9F2-C029-4FD6-AC27-6FC3101A54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2825401"/>
              </p:ext>
            </p:extLst>
          </p:nvPr>
        </p:nvGraphicFramePr>
        <p:xfrm>
          <a:off x="2736850" y="1159419"/>
          <a:ext cx="6718300" cy="2658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F8743F9-D772-8818-322A-450C2A332ED3}"/>
              </a:ext>
            </a:extLst>
          </p:cNvPr>
          <p:cNvSpPr txBox="1"/>
          <p:nvPr/>
        </p:nvSpPr>
        <p:spPr>
          <a:xfrm>
            <a:off x="3048886" y="3829107"/>
            <a:ext cx="6097772" cy="524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800" b="1" kern="1200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Source: USDA ERS Dairy Data 1975-2021</a:t>
            </a:r>
            <a:br>
              <a:rPr lang="en-US" sz="800" b="1" kern="1200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800" b="1" kern="1200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Total dairy is reported on a milk equivalent, milkfat basis</a:t>
            </a:r>
            <a:br>
              <a:rPr lang="en-US" sz="800" b="1" kern="1200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en-US" sz="800" b="1" kern="1200" dirty="0">
                <a:solidFill>
                  <a:srgbClr val="3F3F3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This measure is a proxy for consumption as it based on product available to be consumed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6248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53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Bjerga</dc:creator>
  <cp:lastModifiedBy>Alan Bjerga</cp:lastModifiedBy>
  <cp:revision>4</cp:revision>
  <dcterms:created xsi:type="dcterms:W3CDTF">2022-09-30T18:15:18Z</dcterms:created>
  <dcterms:modified xsi:type="dcterms:W3CDTF">2022-10-03T18:51:54Z</dcterms:modified>
</cp:coreProperties>
</file>