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53" r:id="rId2"/>
    <p:sldId id="289" r:id="rId3"/>
    <p:sldId id="275" r:id="rId4"/>
    <p:sldId id="310" r:id="rId5"/>
    <p:sldId id="320" r:id="rId6"/>
    <p:sldId id="338" r:id="rId7"/>
    <p:sldId id="354" r:id="rId8"/>
    <p:sldId id="339" r:id="rId9"/>
    <p:sldId id="340" r:id="rId10"/>
    <p:sldId id="341" r:id="rId11"/>
    <p:sldId id="333" r:id="rId12"/>
    <p:sldId id="326" r:id="rId13"/>
    <p:sldId id="291" r:id="rId14"/>
    <p:sldId id="311" r:id="rId15"/>
    <p:sldId id="309" r:id="rId16"/>
    <p:sldId id="279" r:id="rId17"/>
    <p:sldId id="342" r:id="rId18"/>
    <p:sldId id="343" r:id="rId19"/>
    <p:sldId id="355" r:id="rId20"/>
    <p:sldId id="346" r:id="rId21"/>
    <p:sldId id="356" r:id="rId22"/>
    <p:sldId id="335" r:id="rId23"/>
    <p:sldId id="352" r:id="rId24"/>
    <p:sldId id="336" r:id="rId25"/>
    <p:sldId id="359" r:id="rId26"/>
    <p:sldId id="278" r:id="rId27"/>
    <p:sldId id="348" r:id="rId28"/>
    <p:sldId id="349" r:id="rId29"/>
    <p:sldId id="357" r:id="rId30"/>
    <p:sldId id="323" r:id="rId31"/>
    <p:sldId id="351" r:id="rId32"/>
    <p:sldId id="329" r:id="rId33"/>
    <p:sldId id="330" r:id="rId3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2228A8"/>
    <a:srgbClr val="313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133" autoAdjust="0"/>
  </p:normalViewPr>
  <p:slideViewPr>
    <p:cSldViewPr>
      <p:cViewPr varScale="1">
        <p:scale>
          <a:sx n="76" d="100"/>
          <a:sy n="76" d="100"/>
        </p:scale>
        <p:origin x="10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l350g62\nmpf%20users\Dustin\Trade\Jaime%20Projects\MPP_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MPP Margin</c:v>
          </c:tx>
          <c:spPr>
            <a:ln w="50800" cap="rnd">
              <a:solidFill>
                <a:srgbClr val="970F26"/>
              </a:solidFill>
              <a:round/>
            </a:ln>
            <a:effectLst/>
          </c:spPr>
          <c:marker>
            <c:symbol val="none"/>
          </c:marker>
          <c:cat>
            <c:numRef>
              <c:f>Sheet2!$A$1:$A$68</c:f>
              <c:numCache>
                <c:formatCode>0</c:formatCode>
                <c:ptCount val="68"/>
                <c:pt idx="0">
                  <c:v>2004</c:v>
                </c:pt>
                <c:pt idx="1">
                  <c:v>2004</c:v>
                </c:pt>
                <c:pt idx="2">
                  <c:v>2004</c:v>
                </c:pt>
                <c:pt idx="3">
                  <c:v>2004</c:v>
                </c:pt>
                <c:pt idx="4">
                  <c:v>2004</c:v>
                </c:pt>
                <c:pt idx="5">
                  <c:v>2004</c:v>
                </c:pt>
                <c:pt idx="6">
                  <c:v>2005</c:v>
                </c:pt>
                <c:pt idx="7">
                  <c:v>2005</c:v>
                </c:pt>
                <c:pt idx="8">
                  <c:v>2005</c:v>
                </c:pt>
                <c:pt idx="9">
                  <c:v>2005</c:v>
                </c:pt>
                <c:pt idx="10">
                  <c:v>2005</c:v>
                </c:pt>
                <c:pt idx="11">
                  <c:v>2005</c:v>
                </c:pt>
                <c:pt idx="12">
                  <c:v>2006</c:v>
                </c:pt>
                <c:pt idx="13">
                  <c:v>2006</c:v>
                </c:pt>
                <c:pt idx="14">
                  <c:v>2006</c:v>
                </c:pt>
                <c:pt idx="15">
                  <c:v>2006</c:v>
                </c:pt>
                <c:pt idx="16">
                  <c:v>2006</c:v>
                </c:pt>
                <c:pt idx="17">
                  <c:v>2006</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2015</c:v>
                </c:pt>
                <c:pt idx="67">
                  <c:v>2015</c:v>
                </c:pt>
              </c:numCache>
            </c:numRef>
          </c:cat>
          <c:val>
            <c:numRef>
              <c:f>Sheet2!$B$1:$B$68</c:f>
              <c:numCache>
                <c:formatCode>"$"#,##0.00</c:formatCode>
                <c:ptCount val="68"/>
                <c:pt idx="0">
                  <c:v>7.6815152499999995</c:v>
                </c:pt>
                <c:pt idx="1">
                  <c:v>10.296574250000001</c:v>
                </c:pt>
                <c:pt idx="2">
                  <c:v>12.120088500000001</c:v>
                </c:pt>
                <c:pt idx="3">
                  <c:v>9.7437620000000003</c:v>
                </c:pt>
                <c:pt idx="4">
                  <c:v>10.653165</c:v>
                </c:pt>
                <c:pt idx="5">
                  <c:v>11.664391499999999</c:v>
                </c:pt>
                <c:pt idx="6">
                  <c:v>11.043436250000001</c:v>
                </c:pt>
                <c:pt idx="7">
                  <c:v>10.398285749999999</c:v>
                </c:pt>
                <c:pt idx="8">
                  <c:v>9.356033</c:v>
                </c:pt>
                <c:pt idx="9">
                  <c:v>9.641054500000001</c:v>
                </c:pt>
                <c:pt idx="10">
                  <c:v>10.70522175</c:v>
                </c:pt>
                <c:pt idx="11">
                  <c:v>10.30502925</c:v>
                </c:pt>
                <c:pt idx="12">
                  <c:v>9.1438372500000007</c:v>
                </c:pt>
                <c:pt idx="13">
                  <c:v>7.3533379999999999</c:v>
                </c:pt>
                <c:pt idx="14">
                  <c:v>6.7445785000000003</c:v>
                </c:pt>
                <c:pt idx="15">
                  <c:v>6.8659084999999997</c:v>
                </c:pt>
                <c:pt idx="16">
                  <c:v>7.8941287500000001</c:v>
                </c:pt>
                <c:pt idx="17">
                  <c:v>8.0116385000000001</c:v>
                </c:pt>
                <c:pt idx="18">
                  <c:v>8.1961292499999985</c:v>
                </c:pt>
                <c:pt idx="19">
                  <c:v>9.2426867500000007</c:v>
                </c:pt>
                <c:pt idx="20">
                  <c:v>11.849099000000002</c:v>
                </c:pt>
                <c:pt idx="21">
                  <c:v>14.598314000000002</c:v>
                </c:pt>
                <c:pt idx="22">
                  <c:v>14.327024000000002</c:v>
                </c:pt>
                <c:pt idx="23">
                  <c:v>13.787596499999999</c:v>
                </c:pt>
                <c:pt idx="24">
                  <c:v>10.864409000000002</c:v>
                </c:pt>
                <c:pt idx="25">
                  <c:v>8.4042747500000026</c:v>
                </c:pt>
                <c:pt idx="26">
                  <c:v>8.0526790000000013</c:v>
                </c:pt>
                <c:pt idx="27">
                  <c:v>7.9892059999999976</c:v>
                </c:pt>
                <c:pt idx="28">
                  <c:v>8.3443699999999996</c:v>
                </c:pt>
                <c:pt idx="29">
                  <c:v>7.6705152500000011</c:v>
                </c:pt>
                <c:pt idx="30">
                  <c:v>3.8350857499999993</c:v>
                </c:pt>
                <c:pt idx="31">
                  <c:v>3.55461925</c:v>
                </c:pt>
                <c:pt idx="32">
                  <c:v>2.4924049999999998</c:v>
                </c:pt>
                <c:pt idx="33">
                  <c:v>3.5806942500000005</c:v>
                </c:pt>
                <c:pt idx="34">
                  <c:v>5.8847612500000004</c:v>
                </c:pt>
                <c:pt idx="35">
                  <c:v>8.1345457500000009</c:v>
                </c:pt>
                <c:pt idx="36">
                  <c:v>8.3268457500000022</c:v>
                </c:pt>
                <c:pt idx="37">
                  <c:v>7.3349925000000002</c:v>
                </c:pt>
                <c:pt idx="38">
                  <c:v>7.6786137499999993</c:v>
                </c:pt>
                <c:pt idx="39">
                  <c:v>8.4378530000000005</c:v>
                </c:pt>
                <c:pt idx="40">
                  <c:v>9.620333500000001</c:v>
                </c:pt>
                <c:pt idx="41">
                  <c:v>8.0942109999999978</c:v>
                </c:pt>
                <c:pt idx="42">
                  <c:v>7.8348212499999974</c:v>
                </c:pt>
                <c:pt idx="43">
                  <c:v>9.0428764999999984</c:v>
                </c:pt>
                <c:pt idx="44">
                  <c:v>8.4272520000000029</c:v>
                </c:pt>
                <c:pt idx="45">
                  <c:v>9.6070150000000041</c:v>
                </c:pt>
                <c:pt idx="46">
                  <c:v>8.9566545000000009</c:v>
                </c:pt>
                <c:pt idx="47">
                  <c:v>9.0626750000000023</c:v>
                </c:pt>
                <c:pt idx="48">
                  <c:v>6.6187614999999997</c:v>
                </c:pt>
                <c:pt idx="49">
                  <c:v>4.5906285000000011</c:v>
                </c:pt>
                <c:pt idx="50">
                  <c:v>3.4265512499999993</c:v>
                </c:pt>
                <c:pt idx="51">
                  <c:v>2.8753609999999981</c:v>
                </c:pt>
                <c:pt idx="52">
                  <c:v>6.7135867499999975</c:v>
                </c:pt>
                <c:pt idx="53">
                  <c:v>7.6415992500000041</c:v>
                </c:pt>
                <c:pt idx="54">
                  <c:v>6.0558478750000013</c:v>
                </c:pt>
                <c:pt idx="55">
                  <c:v>5.6192833750000002</c:v>
                </c:pt>
                <c:pt idx="56">
                  <c:v>5.5919465000000024</c:v>
                </c:pt>
                <c:pt idx="57">
                  <c:v>5.8926558750000027</c:v>
                </c:pt>
                <c:pt idx="58">
                  <c:v>8.9996845000000008</c:v>
                </c:pt>
                <c:pt idx="59">
                  <c:v>11.039316000000001</c:v>
                </c:pt>
                <c:pt idx="60">
                  <c:v>13.236387125</c:v>
                </c:pt>
                <c:pt idx="61">
                  <c:v>13.790589500000003</c:v>
                </c:pt>
                <c:pt idx="62">
                  <c:v>11.945281874999999</c:v>
                </c:pt>
                <c:pt idx="63">
                  <c:v>13.255236374999999</c:v>
                </c:pt>
                <c:pt idx="64">
                  <c:v>15.511378874999998</c:v>
                </c:pt>
                <c:pt idx="65">
                  <c:v>12.02939325</c:v>
                </c:pt>
                <c:pt idx="66">
                  <c:v>7.9954848750000025</c:v>
                </c:pt>
                <c:pt idx="67">
                  <c:v>7.5041500000000001</c:v>
                </c:pt>
              </c:numCache>
            </c:numRef>
          </c:val>
          <c:smooth val="1"/>
        </c:ser>
        <c:ser>
          <c:idx val="1"/>
          <c:order val="1"/>
          <c:tx>
            <c:v>$8.00/cwt.</c:v>
          </c:tx>
          <c:spPr>
            <a:ln w="25400" cap="rnd">
              <a:solidFill>
                <a:srgbClr val="001D44"/>
              </a:solidFill>
              <a:round/>
            </a:ln>
            <a:effectLst/>
          </c:spPr>
          <c:marker>
            <c:symbol val="none"/>
          </c:marker>
          <c:cat>
            <c:numRef>
              <c:f>Sheet2!$A$1:$A$68</c:f>
              <c:numCache>
                <c:formatCode>0</c:formatCode>
                <c:ptCount val="68"/>
                <c:pt idx="0">
                  <c:v>2004</c:v>
                </c:pt>
                <c:pt idx="1">
                  <c:v>2004</c:v>
                </c:pt>
                <c:pt idx="2">
                  <c:v>2004</c:v>
                </c:pt>
                <c:pt idx="3">
                  <c:v>2004</c:v>
                </c:pt>
                <c:pt idx="4">
                  <c:v>2004</c:v>
                </c:pt>
                <c:pt idx="5">
                  <c:v>2004</c:v>
                </c:pt>
                <c:pt idx="6">
                  <c:v>2005</c:v>
                </c:pt>
                <c:pt idx="7">
                  <c:v>2005</c:v>
                </c:pt>
                <c:pt idx="8">
                  <c:v>2005</c:v>
                </c:pt>
                <c:pt idx="9">
                  <c:v>2005</c:v>
                </c:pt>
                <c:pt idx="10">
                  <c:v>2005</c:v>
                </c:pt>
                <c:pt idx="11">
                  <c:v>2005</c:v>
                </c:pt>
                <c:pt idx="12">
                  <c:v>2006</c:v>
                </c:pt>
                <c:pt idx="13">
                  <c:v>2006</c:v>
                </c:pt>
                <c:pt idx="14">
                  <c:v>2006</c:v>
                </c:pt>
                <c:pt idx="15">
                  <c:v>2006</c:v>
                </c:pt>
                <c:pt idx="16">
                  <c:v>2006</c:v>
                </c:pt>
                <c:pt idx="17">
                  <c:v>2006</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2015</c:v>
                </c:pt>
                <c:pt idx="67">
                  <c:v>2015</c:v>
                </c:pt>
              </c:numCache>
            </c:numRef>
          </c:cat>
          <c:val>
            <c:numRef>
              <c:f>Sheet2!$C$1:$C$68</c:f>
              <c:numCache>
                <c:formatCode>"$"#,##0.00</c:formatCode>
                <c:ptCount val="68"/>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8</c:v>
                </c:pt>
                <c:pt idx="49">
                  <c:v>8</c:v>
                </c:pt>
                <c:pt idx="50">
                  <c:v>8</c:v>
                </c:pt>
                <c:pt idx="51">
                  <c:v>8</c:v>
                </c:pt>
                <c:pt idx="52">
                  <c:v>8</c:v>
                </c:pt>
                <c:pt idx="53">
                  <c:v>8</c:v>
                </c:pt>
                <c:pt idx="54">
                  <c:v>8</c:v>
                </c:pt>
                <c:pt idx="55">
                  <c:v>8</c:v>
                </c:pt>
                <c:pt idx="56">
                  <c:v>8</c:v>
                </c:pt>
                <c:pt idx="57">
                  <c:v>8</c:v>
                </c:pt>
                <c:pt idx="58">
                  <c:v>8</c:v>
                </c:pt>
                <c:pt idx="59">
                  <c:v>8</c:v>
                </c:pt>
                <c:pt idx="60">
                  <c:v>8</c:v>
                </c:pt>
                <c:pt idx="61">
                  <c:v>8</c:v>
                </c:pt>
                <c:pt idx="62">
                  <c:v>8</c:v>
                </c:pt>
                <c:pt idx="63">
                  <c:v>8</c:v>
                </c:pt>
                <c:pt idx="64">
                  <c:v>8</c:v>
                </c:pt>
                <c:pt idx="65">
                  <c:v>8</c:v>
                </c:pt>
                <c:pt idx="66">
                  <c:v>8</c:v>
                </c:pt>
                <c:pt idx="67">
                  <c:v>8</c:v>
                </c:pt>
              </c:numCache>
            </c:numRef>
          </c:val>
          <c:smooth val="0"/>
        </c:ser>
        <c:ser>
          <c:idx val="2"/>
          <c:order val="2"/>
          <c:tx>
            <c:v>$7.00/cwt.</c:v>
          </c:tx>
          <c:spPr>
            <a:ln w="25400" cap="rnd">
              <a:solidFill>
                <a:srgbClr val="D25E21"/>
              </a:solidFill>
              <a:round/>
            </a:ln>
            <a:effectLst/>
          </c:spPr>
          <c:marker>
            <c:symbol val="none"/>
          </c:marker>
          <c:cat>
            <c:numRef>
              <c:f>Sheet2!$A$1:$A$68</c:f>
              <c:numCache>
                <c:formatCode>0</c:formatCode>
                <c:ptCount val="68"/>
                <c:pt idx="0">
                  <c:v>2004</c:v>
                </c:pt>
                <c:pt idx="1">
                  <c:v>2004</c:v>
                </c:pt>
                <c:pt idx="2">
                  <c:v>2004</c:v>
                </c:pt>
                <c:pt idx="3">
                  <c:v>2004</c:v>
                </c:pt>
                <c:pt idx="4">
                  <c:v>2004</c:v>
                </c:pt>
                <c:pt idx="5">
                  <c:v>2004</c:v>
                </c:pt>
                <c:pt idx="6">
                  <c:v>2005</c:v>
                </c:pt>
                <c:pt idx="7">
                  <c:v>2005</c:v>
                </c:pt>
                <c:pt idx="8">
                  <c:v>2005</c:v>
                </c:pt>
                <c:pt idx="9">
                  <c:v>2005</c:v>
                </c:pt>
                <c:pt idx="10">
                  <c:v>2005</c:v>
                </c:pt>
                <c:pt idx="11">
                  <c:v>2005</c:v>
                </c:pt>
                <c:pt idx="12">
                  <c:v>2006</c:v>
                </c:pt>
                <c:pt idx="13">
                  <c:v>2006</c:v>
                </c:pt>
                <c:pt idx="14">
                  <c:v>2006</c:v>
                </c:pt>
                <c:pt idx="15">
                  <c:v>2006</c:v>
                </c:pt>
                <c:pt idx="16">
                  <c:v>2006</c:v>
                </c:pt>
                <c:pt idx="17">
                  <c:v>2006</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2015</c:v>
                </c:pt>
                <c:pt idx="67">
                  <c:v>2015</c:v>
                </c:pt>
              </c:numCache>
            </c:numRef>
          </c:cat>
          <c:val>
            <c:numRef>
              <c:f>Sheet2!$D$1:$D$68</c:f>
              <c:numCache>
                <c:formatCode>"$"#,##0.00</c:formatCode>
                <c:ptCount val="68"/>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pt idx="27">
                  <c:v>7</c:v>
                </c:pt>
                <c:pt idx="28">
                  <c:v>7</c:v>
                </c:pt>
                <c:pt idx="29">
                  <c:v>7</c:v>
                </c:pt>
                <c:pt idx="30">
                  <c:v>7</c:v>
                </c:pt>
                <c:pt idx="31">
                  <c:v>7</c:v>
                </c:pt>
                <c:pt idx="32">
                  <c:v>7</c:v>
                </c:pt>
                <c:pt idx="33">
                  <c:v>7</c:v>
                </c:pt>
                <c:pt idx="34">
                  <c:v>7</c:v>
                </c:pt>
                <c:pt idx="35">
                  <c:v>7</c:v>
                </c:pt>
                <c:pt idx="36">
                  <c:v>7</c:v>
                </c:pt>
                <c:pt idx="37">
                  <c:v>7</c:v>
                </c:pt>
                <c:pt idx="38">
                  <c:v>7</c:v>
                </c:pt>
                <c:pt idx="39">
                  <c:v>7</c:v>
                </c:pt>
                <c:pt idx="40">
                  <c:v>7</c:v>
                </c:pt>
                <c:pt idx="41">
                  <c:v>7</c:v>
                </c:pt>
                <c:pt idx="42">
                  <c:v>7</c:v>
                </c:pt>
                <c:pt idx="43">
                  <c:v>7</c:v>
                </c:pt>
                <c:pt idx="44">
                  <c:v>7</c:v>
                </c:pt>
                <c:pt idx="45">
                  <c:v>7</c:v>
                </c:pt>
                <c:pt idx="46">
                  <c:v>7</c:v>
                </c:pt>
                <c:pt idx="47">
                  <c:v>7</c:v>
                </c:pt>
                <c:pt idx="48">
                  <c:v>7</c:v>
                </c:pt>
                <c:pt idx="49">
                  <c:v>7</c:v>
                </c:pt>
                <c:pt idx="50">
                  <c:v>7</c:v>
                </c:pt>
                <c:pt idx="51">
                  <c:v>7</c:v>
                </c:pt>
                <c:pt idx="52">
                  <c:v>7</c:v>
                </c:pt>
                <c:pt idx="53">
                  <c:v>7</c:v>
                </c:pt>
                <c:pt idx="54">
                  <c:v>7</c:v>
                </c:pt>
                <c:pt idx="55">
                  <c:v>7</c:v>
                </c:pt>
                <c:pt idx="56">
                  <c:v>7</c:v>
                </c:pt>
                <c:pt idx="57">
                  <c:v>7</c:v>
                </c:pt>
                <c:pt idx="58">
                  <c:v>7</c:v>
                </c:pt>
                <c:pt idx="59">
                  <c:v>7</c:v>
                </c:pt>
                <c:pt idx="60">
                  <c:v>7</c:v>
                </c:pt>
                <c:pt idx="61">
                  <c:v>7</c:v>
                </c:pt>
                <c:pt idx="62">
                  <c:v>7</c:v>
                </c:pt>
                <c:pt idx="63">
                  <c:v>7</c:v>
                </c:pt>
                <c:pt idx="64">
                  <c:v>7</c:v>
                </c:pt>
                <c:pt idx="65">
                  <c:v>7</c:v>
                </c:pt>
                <c:pt idx="66">
                  <c:v>7</c:v>
                </c:pt>
                <c:pt idx="67">
                  <c:v>7</c:v>
                </c:pt>
              </c:numCache>
            </c:numRef>
          </c:val>
          <c:smooth val="0"/>
        </c:ser>
        <c:ser>
          <c:idx val="3"/>
          <c:order val="3"/>
          <c:tx>
            <c:v>$6.00/cwt.</c:v>
          </c:tx>
          <c:spPr>
            <a:ln w="25400" cap="rnd">
              <a:solidFill>
                <a:srgbClr val="1A885A"/>
              </a:solidFill>
              <a:round/>
            </a:ln>
            <a:effectLst/>
          </c:spPr>
          <c:marker>
            <c:symbol val="none"/>
          </c:marker>
          <c:cat>
            <c:numRef>
              <c:f>Sheet2!$A$1:$A$68</c:f>
              <c:numCache>
                <c:formatCode>0</c:formatCode>
                <c:ptCount val="68"/>
                <c:pt idx="0">
                  <c:v>2004</c:v>
                </c:pt>
                <c:pt idx="1">
                  <c:v>2004</c:v>
                </c:pt>
                <c:pt idx="2">
                  <c:v>2004</c:v>
                </c:pt>
                <c:pt idx="3">
                  <c:v>2004</c:v>
                </c:pt>
                <c:pt idx="4">
                  <c:v>2004</c:v>
                </c:pt>
                <c:pt idx="5">
                  <c:v>2004</c:v>
                </c:pt>
                <c:pt idx="6">
                  <c:v>2005</c:v>
                </c:pt>
                <c:pt idx="7">
                  <c:v>2005</c:v>
                </c:pt>
                <c:pt idx="8">
                  <c:v>2005</c:v>
                </c:pt>
                <c:pt idx="9">
                  <c:v>2005</c:v>
                </c:pt>
                <c:pt idx="10">
                  <c:v>2005</c:v>
                </c:pt>
                <c:pt idx="11">
                  <c:v>2005</c:v>
                </c:pt>
                <c:pt idx="12">
                  <c:v>2006</c:v>
                </c:pt>
                <c:pt idx="13">
                  <c:v>2006</c:v>
                </c:pt>
                <c:pt idx="14">
                  <c:v>2006</c:v>
                </c:pt>
                <c:pt idx="15">
                  <c:v>2006</c:v>
                </c:pt>
                <c:pt idx="16">
                  <c:v>2006</c:v>
                </c:pt>
                <c:pt idx="17">
                  <c:v>2006</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2015</c:v>
                </c:pt>
                <c:pt idx="67">
                  <c:v>2015</c:v>
                </c:pt>
              </c:numCache>
            </c:numRef>
          </c:cat>
          <c:val>
            <c:numRef>
              <c:f>Sheet2!$E$1:$E$68</c:f>
              <c:numCache>
                <c:formatCode>"$"#,##0.00</c:formatCode>
                <c:ptCount val="68"/>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numCache>
            </c:numRef>
          </c:val>
          <c:smooth val="0"/>
        </c:ser>
        <c:ser>
          <c:idx val="4"/>
          <c:order val="4"/>
          <c:tx>
            <c:v>$5.00/cwt.</c:v>
          </c:tx>
          <c:spPr>
            <a:ln w="25400" cap="rnd">
              <a:solidFill>
                <a:srgbClr val="B07824"/>
              </a:solidFill>
              <a:round/>
            </a:ln>
            <a:effectLst/>
          </c:spPr>
          <c:marker>
            <c:symbol val="none"/>
          </c:marker>
          <c:cat>
            <c:numRef>
              <c:f>Sheet2!$A$1:$A$68</c:f>
              <c:numCache>
                <c:formatCode>0</c:formatCode>
                <c:ptCount val="68"/>
                <c:pt idx="0">
                  <c:v>2004</c:v>
                </c:pt>
                <c:pt idx="1">
                  <c:v>2004</c:v>
                </c:pt>
                <c:pt idx="2">
                  <c:v>2004</c:v>
                </c:pt>
                <c:pt idx="3">
                  <c:v>2004</c:v>
                </c:pt>
                <c:pt idx="4">
                  <c:v>2004</c:v>
                </c:pt>
                <c:pt idx="5">
                  <c:v>2004</c:v>
                </c:pt>
                <c:pt idx="6">
                  <c:v>2005</c:v>
                </c:pt>
                <c:pt idx="7">
                  <c:v>2005</c:v>
                </c:pt>
                <c:pt idx="8">
                  <c:v>2005</c:v>
                </c:pt>
                <c:pt idx="9">
                  <c:v>2005</c:v>
                </c:pt>
                <c:pt idx="10">
                  <c:v>2005</c:v>
                </c:pt>
                <c:pt idx="11">
                  <c:v>2005</c:v>
                </c:pt>
                <c:pt idx="12">
                  <c:v>2006</c:v>
                </c:pt>
                <c:pt idx="13">
                  <c:v>2006</c:v>
                </c:pt>
                <c:pt idx="14">
                  <c:v>2006</c:v>
                </c:pt>
                <c:pt idx="15">
                  <c:v>2006</c:v>
                </c:pt>
                <c:pt idx="16">
                  <c:v>2006</c:v>
                </c:pt>
                <c:pt idx="17">
                  <c:v>2006</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2015</c:v>
                </c:pt>
                <c:pt idx="67">
                  <c:v>2015</c:v>
                </c:pt>
              </c:numCache>
            </c:numRef>
          </c:cat>
          <c:val>
            <c:numRef>
              <c:f>Sheet2!$F$1:$F$68</c:f>
              <c:numCache>
                <c:formatCode>"$"#,##0.00</c:formatCode>
                <c:ptCount val="6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numCache>
            </c:numRef>
          </c:val>
          <c:smooth val="0"/>
        </c:ser>
        <c:ser>
          <c:idx val="5"/>
          <c:order val="5"/>
          <c:tx>
            <c:v>$4.00/cwt.</c:v>
          </c:tx>
          <c:spPr>
            <a:ln w="25400" cap="rnd">
              <a:solidFill>
                <a:srgbClr val="302D79"/>
              </a:solidFill>
              <a:round/>
            </a:ln>
            <a:effectLst/>
          </c:spPr>
          <c:marker>
            <c:symbol val="none"/>
          </c:marker>
          <c:cat>
            <c:numRef>
              <c:f>Sheet2!$A$1:$A$68</c:f>
              <c:numCache>
                <c:formatCode>0</c:formatCode>
                <c:ptCount val="68"/>
                <c:pt idx="0">
                  <c:v>2004</c:v>
                </c:pt>
                <c:pt idx="1">
                  <c:v>2004</c:v>
                </c:pt>
                <c:pt idx="2">
                  <c:v>2004</c:v>
                </c:pt>
                <c:pt idx="3">
                  <c:v>2004</c:v>
                </c:pt>
                <c:pt idx="4">
                  <c:v>2004</c:v>
                </c:pt>
                <c:pt idx="5">
                  <c:v>2004</c:v>
                </c:pt>
                <c:pt idx="6">
                  <c:v>2005</c:v>
                </c:pt>
                <c:pt idx="7">
                  <c:v>2005</c:v>
                </c:pt>
                <c:pt idx="8">
                  <c:v>2005</c:v>
                </c:pt>
                <c:pt idx="9">
                  <c:v>2005</c:v>
                </c:pt>
                <c:pt idx="10">
                  <c:v>2005</c:v>
                </c:pt>
                <c:pt idx="11">
                  <c:v>2005</c:v>
                </c:pt>
                <c:pt idx="12">
                  <c:v>2006</c:v>
                </c:pt>
                <c:pt idx="13">
                  <c:v>2006</c:v>
                </c:pt>
                <c:pt idx="14">
                  <c:v>2006</c:v>
                </c:pt>
                <c:pt idx="15">
                  <c:v>2006</c:v>
                </c:pt>
                <c:pt idx="16">
                  <c:v>2006</c:v>
                </c:pt>
                <c:pt idx="17">
                  <c:v>2006</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2013</c:v>
                </c:pt>
                <c:pt idx="55">
                  <c:v>2013</c:v>
                </c:pt>
                <c:pt idx="56">
                  <c:v>2013</c:v>
                </c:pt>
                <c:pt idx="57">
                  <c:v>2013</c:v>
                </c:pt>
                <c:pt idx="58">
                  <c:v>2013</c:v>
                </c:pt>
                <c:pt idx="59">
                  <c:v>2013</c:v>
                </c:pt>
                <c:pt idx="60">
                  <c:v>2014</c:v>
                </c:pt>
                <c:pt idx="61">
                  <c:v>2014</c:v>
                </c:pt>
                <c:pt idx="62">
                  <c:v>2014</c:v>
                </c:pt>
                <c:pt idx="63">
                  <c:v>2014</c:v>
                </c:pt>
                <c:pt idx="64">
                  <c:v>2014</c:v>
                </c:pt>
                <c:pt idx="65">
                  <c:v>2014</c:v>
                </c:pt>
                <c:pt idx="66">
                  <c:v>2015</c:v>
                </c:pt>
                <c:pt idx="67">
                  <c:v>2015</c:v>
                </c:pt>
              </c:numCache>
            </c:numRef>
          </c:cat>
          <c:val>
            <c:numRef>
              <c:f>Sheet2!$G$1:$G$68</c:f>
              <c:numCache>
                <c:formatCode>"$"#,##0.00</c:formatCode>
                <c:ptCount val="68"/>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numCache>
            </c:numRef>
          </c:val>
          <c:smooth val="0"/>
        </c:ser>
        <c:dLbls>
          <c:showLegendKey val="0"/>
          <c:showVal val="0"/>
          <c:showCatName val="0"/>
          <c:showSerName val="0"/>
          <c:showPercent val="0"/>
          <c:showBubbleSize val="0"/>
        </c:dLbls>
        <c:smooth val="0"/>
        <c:axId val="220238688"/>
        <c:axId val="220239080"/>
      </c:lineChart>
      <c:catAx>
        <c:axId val="220238688"/>
        <c:scaling>
          <c:orientation val="minMax"/>
        </c:scaling>
        <c:delete val="0"/>
        <c:axPos val="b"/>
        <c:numFmt formatCode="0" sourceLinked="1"/>
        <c:majorTickMark val="out"/>
        <c:minorTickMark val="none"/>
        <c:tickLblPos val="nextTo"/>
        <c:spPr>
          <a:noFill/>
          <a:ln w="25400" cap="flat" cmpd="sng" algn="ctr">
            <a:solidFill>
              <a:srgbClr val="296A9B"/>
            </a:solidFill>
            <a:round/>
          </a:ln>
          <a:effectLst/>
        </c:spPr>
        <c:txPr>
          <a:bodyPr rot="-60000000" spcFirstLastPara="1" vertOverflow="ellipsis" vert="horz" wrap="square" anchor="ctr" anchorCtr="1"/>
          <a:lstStyle/>
          <a:p>
            <a:pPr>
              <a:defRPr sz="800" b="1" i="0" u="none" strike="noStrike" kern="1200" baseline="0">
                <a:solidFill>
                  <a:srgbClr val="296A9B"/>
                </a:solidFill>
                <a:latin typeface="Arial" panose="020B0604020202020204" pitchFamily="34" charset="0"/>
                <a:ea typeface="+mn-ea"/>
                <a:cs typeface="Arial" panose="020B0604020202020204" pitchFamily="34" charset="0"/>
              </a:defRPr>
            </a:pPr>
            <a:endParaRPr lang="en-US"/>
          </a:p>
        </c:txPr>
        <c:crossAx val="220239080"/>
        <c:crosses val="autoZero"/>
        <c:auto val="1"/>
        <c:lblAlgn val="ctr"/>
        <c:lblOffset val="100"/>
        <c:tickLblSkip val="6"/>
        <c:noMultiLvlLbl val="0"/>
      </c:catAx>
      <c:valAx>
        <c:axId val="220239080"/>
        <c:scaling>
          <c:orientation val="minMax"/>
          <c:max val="16"/>
          <c:min val="2"/>
        </c:scaling>
        <c:delete val="0"/>
        <c:axPos val="l"/>
        <c:majorGridlines>
          <c:spPr>
            <a:ln w="12700" cap="flat" cmpd="sng" algn="ctr">
              <a:solidFill>
                <a:srgbClr val="296A9B"/>
              </a:solidFill>
              <a:round/>
            </a:ln>
            <a:effectLst/>
          </c:spPr>
        </c:majorGridlines>
        <c:numFmt formatCode="&quot;$&quot;#,##0" sourceLinked="0"/>
        <c:majorTickMark val="cross"/>
        <c:minorTickMark val="out"/>
        <c:tickLblPos val="low"/>
        <c:spPr>
          <a:noFill/>
          <a:ln w="25400">
            <a:solidFill>
              <a:srgbClr val="296A9B"/>
            </a:solidFill>
          </a:ln>
          <a:effectLst/>
        </c:spPr>
        <c:txPr>
          <a:bodyPr rot="-60000000" spcFirstLastPara="1" vertOverflow="ellipsis" vert="horz" wrap="square" anchor="ctr" anchorCtr="1"/>
          <a:lstStyle/>
          <a:p>
            <a:pPr>
              <a:defRPr sz="800" b="1" i="0" u="none" strike="noStrike" kern="1200" baseline="0">
                <a:solidFill>
                  <a:srgbClr val="296A9B"/>
                </a:solidFill>
                <a:latin typeface="Arial" panose="020B0604020202020204" pitchFamily="34" charset="0"/>
                <a:ea typeface="+mn-ea"/>
                <a:cs typeface="Arial" panose="020B0604020202020204" pitchFamily="34" charset="0"/>
              </a:defRPr>
            </a:pPr>
            <a:endParaRPr lang="en-US"/>
          </a:p>
        </c:txPr>
        <c:crossAx val="220238688"/>
        <c:crossesAt val="1"/>
        <c:crossBetween val="midCat"/>
        <c:majorUnit val="1"/>
        <c:minorUnit val="0.5"/>
      </c:valAx>
      <c:spPr>
        <a:solidFill>
          <a:srgbClr val="B3E3FA"/>
        </a:solidFill>
        <a:ln w="50800">
          <a:solidFill>
            <a:srgbClr val="296A9B"/>
          </a:solidFill>
        </a:ln>
        <a:effectLst/>
      </c:spPr>
    </c:plotArea>
    <c:plotVisOnly val="1"/>
    <c:dispBlanksAs val="gap"/>
    <c:showDLblsOverMax val="0"/>
  </c:chart>
  <c:spPr>
    <a:solidFill>
      <a:srgbClr val="FFD9A8"/>
    </a:solidFill>
    <a:ln w="9525" cap="flat" cmpd="sng" algn="ctr">
      <a:solidFill>
        <a:srgbClr val="FFD9A8"/>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83C4E-7460-4106-B493-E1C4D7B122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C25046-A045-44A1-87F1-2632E5A646A6}">
      <dgm:prSet phldrT="[Text]" custT="1"/>
      <dgm:spPr>
        <a:solidFill>
          <a:srgbClr val="003399"/>
        </a:solidFill>
      </dgm:spPr>
      <dgm:t>
        <a:bodyPr/>
        <a:lstStyle/>
        <a:p>
          <a:r>
            <a:rPr lang="en-US" sz="3200" b="1" dirty="0" smtClean="0">
              <a:latin typeface="Arial" panose="020B0604020202020204" pitchFamily="34" charset="0"/>
              <a:cs typeface="Arial" panose="020B0604020202020204" pitchFamily="34" charset="0"/>
            </a:rPr>
            <a:t>Created</a:t>
          </a:r>
          <a:endParaRPr lang="en-US" sz="3200" b="1" dirty="0">
            <a:latin typeface="Arial" panose="020B0604020202020204" pitchFamily="34" charset="0"/>
            <a:cs typeface="Arial" panose="020B0604020202020204" pitchFamily="34" charset="0"/>
          </a:endParaRPr>
        </a:p>
      </dgm:t>
    </dgm:pt>
    <dgm:pt modelId="{0A5651FD-7AC7-4BBE-92A5-ACBE0875A85C}" type="parTrans" cxnId="{550141CF-C11F-47B2-98AF-73492B8F5500}">
      <dgm:prSet/>
      <dgm:spPr/>
      <dgm:t>
        <a:bodyPr/>
        <a:lstStyle/>
        <a:p>
          <a:endParaRPr lang="en-US"/>
        </a:p>
      </dgm:t>
    </dgm:pt>
    <dgm:pt modelId="{F8FED694-0529-4AF6-ADFF-237F08EDC9C2}" type="sibTrans" cxnId="{550141CF-C11F-47B2-98AF-73492B8F5500}">
      <dgm:prSet/>
      <dgm:spPr/>
      <dgm:t>
        <a:bodyPr/>
        <a:lstStyle/>
        <a:p>
          <a:endParaRPr lang="en-US"/>
        </a:p>
      </dgm:t>
    </dgm:pt>
    <dgm:pt modelId="{E02A705E-9764-4DA2-820F-76EA4F38FEA0}">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Margin Protection Program</a:t>
          </a:r>
          <a:endParaRPr lang="en-US" sz="2000" i="1" dirty="0">
            <a:latin typeface="Arial" panose="020B0604020202020204" pitchFamily="34" charset="0"/>
            <a:cs typeface="Arial" panose="020B0604020202020204" pitchFamily="34" charset="0"/>
          </a:endParaRPr>
        </a:p>
      </dgm:t>
    </dgm:pt>
    <dgm:pt modelId="{68694ED6-FC4B-4E71-9F57-A00BA1A45F1D}" type="parTrans" cxnId="{A2F41351-FCB3-49B1-9B7B-B99953E219B8}">
      <dgm:prSet/>
      <dgm:spPr/>
      <dgm:t>
        <a:bodyPr/>
        <a:lstStyle/>
        <a:p>
          <a:endParaRPr lang="en-US"/>
        </a:p>
      </dgm:t>
    </dgm:pt>
    <dgm:pt modelId="{7BAC3A61-D08E-45B7-A64C-8C71390BD0BF}" type="sibTrans" cxnId="{A2F41351-FCB3-49B1-9B7B-B99953E219B8}">
      <dgm:prSet/>
      <dgm:spPr/>
      <dgm:t>
        <a:bodyPr/>
        <a:lstStyle/>
        <a:p>
          <a:endParaRPr lang="en-US"/>
        </a:p>
      </dgm:t>
    </dgm:pt>
    <dgm:pt modelId="{C7634D0C-EC63-4095-A16C-B507CB066227}">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Dairy Product Donation Program</a:t>
          </a:r>
          <a:endParaRPr lang="en-US" sz="1800" i="1" dirty="0">
            <a:latin typeface="Arial" panose="020B0604020202020204" pitchFamily="34" charset="0"/>
            <a:cs typeface="Arial" panose="020B0604020202020204" pitchFamily="34" charset="0"/>
          </a:endParaRPr>
        </a:p>
      </dgm:t>
    </dgm:pt>
    <dgm:pt modelId="{D57E8F4A-36D5-4DAD-BE4F-E7BF693DC97A}" type="parTrans" cxnId="{DBF69F24-F247-4944-89B4-1E5A4945C4EE}">
      <dgm:prSet/>
      <dgm:spPr/>
      <dgm:t>
        <a:bodyPr/>
        <a:lstStyle/>
        <a:p>
          <a:endParaRPr lang="en-US"/>
        </a:p>
      </dgm:t>
    </dgm:pt>
    <dgm:pt modelId="{F8898B07-B168-413D-AF61-0E349ADCCD79}" type="sibTrans" cxnId="{DBF69F24-F247-4944-89B4-1E5A4945C4EE}">
      <dgm:prSet/>
      <dgm:spPr/>
      <dgm:t>
        <a:bodyPr/>
        <a:lstStyle/>
        <a:p>
          <a:endParaRPr lang="en-US"/>
        </a:p>
      </dgm:t>
    </dgm:pt>
    <dgm:pt modelId="{0A52BCE8-DFDE-44B2-AACC-D1AA11650785}">
      <dgm:prSet phldrT="[Text]" custT="1"/>
      <dgm:spPr>
        <a:solidFill>
          <a:srgbClr val="003399"/>
        </a:solidFill>
      </dgm:spPr>
      <dgm:t>
        <a:bodyPr/>
        <a:lstStyle/>
        <a:p>
          <a:r>
            <a:rPr lang="en-US" sz="3200" b="1" dirty="0" smtClean="0">
              <a:latin typeface="Arial" panose="020B0604020202020204" pitchFamily="34" charset="0"/>
              <a:cs typeface="Arial" panose="020B0604020202020204" pitchFamily="34" charset="0"/>
            </a:rPr>
            <a:t>Repealed</a:t>
          </a:r>
          <a:endParaRPr lang="en-US" sz="3200" b="1" dirty="0">
            <a:latin typeface="Arial" panose="020B0604020202020204" pitchFamily="34" charset="0"/>
            <a:cs typeface="Arial" panose="020B0604020202020204" pitchFamily="34" charset="0"/>
          </a:endParaRPr>
        </a:p>
      </dgm:t>
    </dgm:pt>
    <dgm:pt modelId="{1C7D1783-E2EE-4FEE-8E5A-56ECCA309779}" type="parTrans" cxnId="{A0B2A2EF-1478-4021-8D2C-EEE6D39E6BA7}">
      <dgm:prSet/>
      <dgm:spPr/>
      <dgm:t>
        <a:bodyPr/>
        <a:lstStyle/>
        <a:p>
          <a:endParaRPr lang="en-US"/>
        </a:p>
      </dgm:t>
    </dgm:pt>
    <dgm:pt modelId="{092D45EC-F447-432D-807A-FFF8585397E1}" type="sibTrans" cxnId="{A0B2A2EF-1478-4021-8D2C-EEE6D39E6BA7}">
      <dgm:prSet/>
      <dgm:spPr/>
      <dgm:t>
        <a:bodyPr/>
        <a:lstStyle/>
        <a:p>
          <a:endParaRPr lang="en-US"/>
        </a:p>
      </dgm:t>
    </dgm:pt>
    <dgm:pt modelId="{2F61A4BA-0FE1-4D72-A3F4-ACB0A7C2FF8F}">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Dairy Product Price Support Program</a:t>
          </a:r>
          <a:endParaRPr lang="en-US" sz="2000" i="1" dirty="0">
            <a:latin typeface="Arial" panose="020B0604020202020204" pitchFamily="34" charset="0"/>
            <a:cs typeface="Arial" panose="020B0604020202020204" pitchFamily="34" charset="0"/>
          </a:endParaRPr>
        </a:p>
      </dgm:t>
    </dgm:pt>
    <dgm:pt modelId="{48D4BF73-DFB6-4326-AD9A-503757C3D327}" type="parTrans" cxnId="{B95810E7-7FBA-461A-A642-674DE0677644}">
      <dgm:prSet/>
      <dgm:spPr/>
      <dgm:t>
        <a:bodyPr/>
        <a:lstStyle/>
        <a:p>
          <a:endParaRPr lang="en-US"/>
        </a:p>
      </dgm:t>
    </dgm:pt>
    <dgm:pt modelId="{2B82972F-BE59-4632-97F3-548F7E45A1DC}" type="sibTrans" cxnId="{B95810E7-7FBA-461A-A642-674DE0677644}">
      <dgm:prSet/>
      <dgm:spPr/>
      <dgm:t>
        <a:bodyPr/>
        <a:lstStyle/>
        <a:p>
          <a:endParaRPr lang="en-US"/>
        </a:p>
      </dgm:t>
    </dgm:pt>
    <dgm:pt modelId="{5241D923-782F-40A3-AEC7-DF0EB783CF5E}">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Dairy Export Incentive Program</a:t>
          </a:r>
          <a:endParaRPr lang="en-US" sz="2000" i="1" dirty="0">
            <a:latin typeface="Arial" panose="020B0604020202020204" pitchFamily="34" charset="0"/>
            <a:cs typeface="Arial" panose="020B0604020202020204" pitchFamily="34" charset="0"/>
          </a:endParaRPr>
        </a:p>
      </dgm:t>
    </dgm:pt>
    <dgm:pt modelId="{03D40DE8-28C5-4A32-89F3-87C95D8334EB}" type="parTrans" cxnId="{8138315B-2583-479F-AD76-9F3F686F79C8}">
      <dgm:prSet/>
      <dgm:spPr/>
      <dgm:t>
        <a:bodyPr/>
        <a:lstStyle/>
        <a:p>
          <a:endParaRPr lang="en-US"/>
        </a:p>
      </dgm:t>
    </dgm:pt>
    <dgm:pt modelId="{15AB0520-08DB-4F4A-9C7C-0F33FDC524E0}" type="sibTrans" cxnId="{8138315B-2583-479F-AD76-9F3F686F79C8}">
      <dgm:prSet/>
      <dgm:spPr/>
      <dgm:t>
        <a:bodyPr/>
        <a:lstStyle/>
        <a:p>
          <a:endParaRPr lang="en-US"/>
        </a:p>
      </dgm:t>
    </dgm:pt>
    <dgm:pt modelId="{49277E05-DD57-402D-859B-5C7F4895C343}">
      <dgm:prSet phldrT="[Text]" custT="1"/>
      <dgm:spPr>
        <a:solidFill>
          <a:srgbClr val="003399"/>
        </a:solidFill>
      </dgm:spPr>
      <dgm:t>
        <a:bodyPr/>
        <a:lstStyle/>
        <a:p>
          <a:r>
            <a:rPr lang="en-US" sz="3200" b="1" dirty="0" smtClean="0">
              <a:latin typeface="Arial" panose="020B0604020202020204" pitchFamily="34" charset="0"/>
              <a:cs typeface="Arial" panose="020B0604020202020204" pitchFamily="34" charset="0"/>
            </a:rPr>
            <a:t>Extended</a:t>
          </a:r>
          <a:endParaRPr lang="en-US" sz="3200" b="1" dirty="0">
            <a:latin typeface="Arial" panose="020B0604020202020204" pitchFamily="34" charset="0"/>
            <a:cs typeface="Arial" panose="020B0604020202020204" pitchFamily="34" charset="0"/>
          </a:endParaRPr>
        </a:p>
      </dgm:t>
    </dgm:pt>
    <dgm:pt modelId="{E0B3FCE1-E9A8-48EF-8BB5-5046FEEFB0AC}" type="parTrans" cxnId="{26BEA622-1317-43F1-BA79-2DE0E3BB13E8}">
      <dgm:prSet/>
      <dgm:spPr/>
      <dgm:t>
        <a:bodyPr/>
        <a:lstStyle/>
        <a:p>
          <a:endParaRPr lang="en-US"/>
        </a:p>
      </dgm:t>
    </dgm:pt>
    <dgm:pt modelId="{A8542D5D-30E9-4EEA-AC91-7E02ED4FA8C0}" type="sibTrans" cxnId="{26BEA622-1317-43F1-BA79-2DE0E3BB13E8}">
      <dgm:prSet/>
      <dgm:spPr/>
      <dgm:t>
        <a:bodyPr/>
        <a:lstStyle/>
        <a:p>
          <a:endParaRPr lang="en-US"/>
        </a:p>
      </dgm:t>
    </dgm:pt>
    <dgm:pt modelId="{D2C98C82-5FBD-448B-869B-B441AC4064A5}">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Dairy Forward Pricing Program</a:t>
          </a:r>
          <a:endParaRPr lang="en-US" sz="2000" i="1" dirty="0">
            <a:latin typeface="Arial" panose="020B0604020202020204" pitchFamily="34" charset="0"/>
            <a:cs typeface="Arial" panose="020B0604020202020204" pitchFamily="34" charset="0"/>
          </a:endParaRPr>
        </a:p>
      </dgm:t>
    </dgm:pt>
    <dgm:pt modelId="{F161035B-AC4F-48F8-9A7C-5239AF678726}" type="parTrans" cxnId="{5AF41421-27E3-4CCD-939F-866445340B8D}">
      <dgm:prSet/>
      <dgm:spPr/>
      <dgm:t>
        <a:bodyPr/>
        <a:lstStyle/>
        <a:p>
          <a:endParaRPr lang="en-US"/>
        </a:p>
      </dgm:t>
    </dgm:pt>
    <dgm:pt modelId="{E37E04F9-4456-4B97-AE37-CFFABF273B22}" type="sibTrans" cxnId="{5AF41421-27E3-4CCD-939F-866445340B8D}">
      <dgm:prSet/>
      <dgm:spPr/>
      <dgm:t>
        <a:bodyPr/>
        <a:lstStyle/>
        <a:p>
          <a:endParaRPr lang="en-US"/>
        </a:p>
      </dgm:t>
    </dgm:pt>
    <dgm:pt modelId="{CD9EC13C-6AA7-4C37-8305-3BA89AB756FC}">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Dairy Indemnity Program</a:t>
          </a:r>
          <a:endParaRPr lang="en-US" sz="2000" i="1" dirty="0">
            <a:latin typeface="Arial" panose="020B0604020202020204" pitchFamily="34" charset="0"/>
            <a:cs typeface="Arial" panose="020B0604020202020204" pitchFamily="34" charset="0"/>
          </a:endParaRPr>
        </a:p>
      </dgm:t>
    </dgm:pt>
    <dgm:pt modelId="{A18EF212-6B85-4CCD-A532-2ADC3C9FB8C4}" type="parTrans" cxnId="{7891C5D0-53AF-4C0F-BD11-4CF82E50E275}">
      <dgm:prSet/>
      <dgm:spPr/>
      <dgm:t>
        <a:bodyPr/>
        <a:lstStyle/>
        <a:p>
          <a:endParaRPr lang="en-US"/>
        </a:p>
      </dgm:t>
    </dgm:pt>
    <dgm:pt modelId="{B81C3C48-51BB-4439-955D-0B415448EA86}" type="sibTrans" cxnId="{7891C5D0-53AF-4C0F-BD11-4CF82E50E275}">
      <dgm:prSet/>
      <dgm:spPr/>
      <dgm:t>
        <a:bodyPr/>
        <a:lstStyle/>
        <a:p>
          <a:endParaRPr lang="en-US"/>
        </a:p>
      </dgm:t>
    </dgm:pt>
    <dgm:pt modelId="{98CAD01D-3FE2-4421-A905-13E2F60F9A0F}">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Federal Order Review Commission</a:t>
          </a:r>
          <a:endParaRPr lang="en-US" sz="2000" i="1" dirty="0">
            <a:latin typeface="Arial" panose="020B0604020202020204" pitchFamily="34" charset="0"/>
            <a:cs typeface="Arial" panose="020B0604020202020204" pitchFamily="34" charset="0"/>
          </a:endParaRPr>
        </a:p>
      </dgm:t>
    </dgm:pt>
    <dgm:pt modelId="{C8D378E8-6CE7-4A9F-B85A-C6B59DEE6F1D}" type="parTrans" cxnId="{AE775258-1484-4F1F-A33C-5953A29A67C9}">
      <dgm:prSet/>
      <dgm:spPr/>
      <dgm:t>
        <a:bodyPr/>
        <a:lstStyle/>
        <a:p>
          <a:endParaRPr lang="en-US"/>
        </a:p>
      </dgm:t>
    </dgm:pt>
    <dgm:pt modelId="{95C18A8F-AE92-4611-9B67-B27B4A868A94}" type="sibTrans" cxnId="{AE775258-1484-4F1F-A33C-5953A29A67C9}">
      <dgm:prSet/>
      <dgm:spPr/>
      <dgm:t>
        <a:bodyPr/>
        <a:lstStyle/>
        <a:p>
          <a:endParaRPr lang="en-US"/>
        </a:p>
      </dgm:t>
    </dgm:pt>
    <dgm:pt modelId="{7B995390-CA7D-41E0-BCBE-363DFB2A8B20}">
      <dgm:prSet phldrT="[Text]" custT="1"/>
      <dgm:spPr>
        <a:noFill/>
        <a:ln>
          <a:noFill/>
        </a:ln>
      </dgm:spPr>
      <dgm:t>
        <a:bodyPr/>
        <a:lstStyle/>
        <a:p>
          <a:r>
            <a:rPr lang="en-US" sz="2000" b="1" i="1" dirty="0" smtClean="0">
              <a:latin typeface="Arial" panose="020B0604020202020204" pitchFamily="34" charset="0"/>
              <a:cs typeface="Arial" panose="020B0604020202020204" pitchFamily="34" charset="0"/>
            </a:rPr>
            <a:t>Milk Income Loss Contract Program </a:t>
          </a:r>
          <a:endParaRPr lang="en-US" sz="2000" b="1" i="1" dirty="0">
            <a:latin typeface="Arial" panose="020B0604020202020204" pitchFamily="34" charset="0"/>
            <a:cs typeface="Arial" panose="020B0604020202020204" pitchFamily="34" charset="0"/>
          </a:endParaRPr>
        </a:p>
      </dgm:t>
    </dgm:pt>
    <dgm:pt modelId="{69BA671C-F950-446D-9418-CBFB612D8964}" type="parTrans" cxnId="{603EBBBA-C242-459A-8F52-6C23C10A86DA}">
      <dgm:prSet/>
      <dgm:spPr/>
      <dgm:t>
        <a:bodyPr/>
        <a:lstStyle/>
        <a:p>
          <a:endParaRPr lang="en-US"/>
        </a:p>
      </dgm:t>
    </dgm:pt>
    <dgm:pt modelId="{20270E4F-1EFD-474A-9868-41522C754F27}" type="sibTrans" cxnId="{603EBBBA-C242-459A-8F52-6C23C10A86DA}">
      <dgm:prSet/>
      <dgm:spPr/>
      <dgm:t>
        <a:bodyPr/>
        <a:lstStyle/>
        <a:p>
          <a:endParaRPr lang="en-US"/>
        </a:p>
      </dgm:t>
    </dgm:pt>
    <dgm:pt modelId="{3BED3376-4ED1-4303-9858-9F4D9CBAC280}" type="pres">
      <dgm:prSet presAssocID="{07383C4E-7460-4106-B493-E1C4D7B12251}" presName="Name0" presStyleCnt="0">
        <dgm:presLayoutVars>
          <dgm:dir/>
          <dgm:animLvl val="lvl"/>
          <dgm:resizeHandles val="exact"/>
        </dgm:presLayoutVars>
      </dgm:prSet>
      <dgm:spPr/>
      <dgm:t>
        <a:bodyPr/>
        <a:lstStyle/>
        <a:p>
          <a:endParaRPr lang="en-US"/>
        </a:p>
      </dgm:t>
    </dgm:pt>
    <dgm:pt modelId="{9A1FBE41-2B74-43C5-9E70-E89933484925}" type="pres">
      <dgm:prSet presAssocID="{61C25046-A045-44A1-87F1-2632E5A646A6}" presName="linNode" presStyleCnt="0"/>
      <dgm:spPr/>
    </dgm:pt>
    <dgm:pt modelId="{0EC3CC2F-6545-4493-9C8A-F8DCEB367D2D}" type="pres">
      <dgm:prSet presAssocID="{61C25046-A045-44A1-87F1-2632E5A646A6}" presName="parentText" presStyleLbl="node1" presStyleIdx="0" presStyleCnt="3" custScaleX="97680" custScaleY="57691" custLinFactNeighborY="308">
        <dgm:presLayoutVars>
          <dgm:chMax val="1"/>
          <dgm:bulletEnabled val="1"/>
        </dgm:presLayoutVars>
      </dgm:prSet>
      <dgm:spPr/>
      <dgm:t>
        <a:bodyPr/>
        <a:lstStyle/>
        <a:p>
          <a:endParaRPr lang="en-US"/>
        </a:p>
      </dgm:t>
    </dgm:pt>
    <dgm:pt modelId="{092C72DF-1E5B-4E0C-A282-FD7E035DD498}" type="pres">
      <dgm:prSet presAssocID="{61C25046-A045-44A1-87F1-2632E5A646A6}" presName="descendantText" presStyleLbl="alignAccFollowNode1" presStyleIdx="0" presStyleCnt="3" custScaleY="74852">
        <dgm:presLayoutVars>
          <dgm:bulletEnabled val="1"/>
        </dgm:presLayoutVars>
      </dgm:prSet>
      <dgm:spPr/>
      <dgm:t>
        <a:bodyPr/>
        <a:lstStyle/>
        <a:p>
          <a:endParaRPr lang="en-US"/>
        </a:p>
      </dgm:t>
    </dgm:pt>
    <dgm:pt modelId="{7BAE9FB6-910A-43DE-9130-7D53613BFE30}" type="pres">
      <dgm:prSet presAssocID="{F8FED694-0529-4AF6-ADFF-237F08EDC9C2}" presName="sp" presStyleCnt="0"/>
      <dgm:spPr/>
    </dgm:pt>
    <dgm:pt modelId="{C211E9A2-AE5D-4203-88DC-EFFAA4BCD15E}" type="pres">
      <dgm:prSet presAssocID="{0A52BCE8-DFDE-44B2-AACC-D1AA11650785}" presName="linNode" presStyleCnt="0"/>
      <dgm:spPr/>
    </dgm:pt>
    <dgm:pt modelId="{0DCA5AF4-996E-42B3-8E43-0A46FE82CE1F}" type="pres">
      <dgm:prSet presAssocID="{0A52BCE8-DFDE-44B2-AACC-D1AA11650785}" presName="parentText" presStyleLbl="node1" presStyleIdx="1" presStyleCnt="3" custScaleX="97238" custScaleY="89220" custLinFactNeighborY="-2453">
        <dgm:presLayoutVars>
          <dgm:chMax val="1"/>
          <dgm:bulletEnabled val="1"/>
        </dgm:presLayoutVars>
      </dgm:prSet>
      <dgm:spPr/>
      <dgm:t>
        <a:bodyPr/>
        <a:lstStyle/>
        <a:p>
          <a:endParaRPr lang="en-US"/>
        </a:p>
      </dgm:t>
    </dgm:pt>
    <dgm:pt modelId="{13CF9ED8-BA93-4AA1-987F-93739D5211A1}" type="pres">
      <dgm:prSet presAssocID="{0A52BCE8-DFDE-44B2-AACC-D1AA11650785}" presName="descendantText" presStyleLbl="alignAccFollowNode1" presStyleIdx="1" presStyleCnt="3" custScaleY="114028">
        <dgm:presLayoutVars>
          <dgm:bulletEnabled val="1"/>
        </dgm:presLayoutVars>
      </dgm:prSet>
      <dgm:spPr/>
      <dgm:t>
        <a:bodyPr/>
        <a:lstStyle/>
        <a:p>
          <a:endParaRPr lang="en-US"/>
        </a:p>
      </dgm:t>
    </dgm:pt>
    <dgm:pt modelId="{ECB8651D-F882-42D3-9AEC-E623845028D6}" type="pres">
      <dgm:prSet presAssocID="{092D45EC-F447-432D-807A-FFF8585397E1}" presName="sp" presStyleCnt="0"/>
      <dgm:spPr/>
    </dgm:pt>
    <dgm:pt modelId="{38863E8F-8FA5-4545-A124-9889A80E32DA}" type="pres">
      <dgm:prSet presAssocID="{49277E05-DD57-402D-859B-5C7F4895C343}" presName="linNode" presStyleCnt="0"/>
      <dgm:spPr/>
    </dgm:pt>
    <dgm:pt modelId="{5336F061-2DBE-409D-869C-4A971A775A8F}" type="pres">
      <dgm:prSet presAssocID="{49277E05-DD57-402D-859B-5C7F4895C343}" presName="parentText" presStyleLbl="node1" presStyleIdx="2" presStyleCnt="3" custScaleX="97680" custScaleY="60499" custLinFactNeighborY="-4825">
        <dgm:presLayoutVars>
          <dgm:chMax val="1"/>
          <dgm:bulletEnabled val="1"/>
        </dgm:presLayoutVars>
      </dgm:prSet>
      <dgm:spPr/>
      <dgm:t>
        <a:bodyPr/>
        <a:lstStyle/>
        <a:p>
          <a:endParaRPr lang="en-US"/>
        </a:p>
      </dgm:t>
    </dgm:pt>
    <dgm:pt modelId="{0E607E7E-1806-489E-B88B-55EFD61B0FC2}" type="pres">
      <dgm:prSet presAssocID="{49277E05-DD57-402D-859B-5C7F4895C343}" presName="descendantText" presStyleLbl="alignAccFollowNode1" presStyleIdx="2" presStyleCnt="3" custScaleY="71382" custLinFactNeighborX="1160" custLinFactNeighborY="-5726">
        <dgm:presLayoutVars>
          <dgm:bulletEnabled val="1"/>
        </dgm:presLayoutVars>
      </dgm:prSet>
      <dgm:spPr/>
      <dgm:t>
        <a:bodyPr/>
        <a:lstStyle/>
        <a:p>
          <a:endParaRPr lang="en-US"/>
        </a:p>
      </dgm:t>
    </dgm:pt>
  </dgm:ptLst>
  <dgm:cxnLst>
    <dgm:cxn modelId="{8138315B-2583-479F-AD76-9F3F686F79C8}" srcId="{0A52BCE8-DFDE-44B2-AACC-D1AA11650785}" destId="{5241D923-782F-40A3-AEC7-DF0EB783CF5E}" srcOrd="1" destOrd="0" parTransId="{03D40DE8-28C5-4A32-89F3-87C95D8334EB}" sibTransId="{15AB0520-08DB-4F4A-9C7C-0F33FDC524E0}"/>
    <dgm:cxn modelId="{550141CF-C11F-47B2-98AF-73492B8F5500}" srcId="{07383C4E-7460-4106-B493-E1C4D7B12251}" destId="{61C25046-A045-44A1-87F1-2632E5A646A6}" srcOrd="0" destOrd="0" parTransId="{0A5651FD-7AC7-4BBE-92A5-ACBE0875A85C}" sibTransId="{F8FED694-0529-4AF6-ADFF-237F08EDC9C2}"/>
    <dgm:cxn modelId="{09255CF0-B5B0-41AD-8667-B357F975D54E}" type="presOf" srcId="{7B995390-CA7D-41E0-BCBE-363DFB2A8B20}" destId="{13CF9ED8-BA93-4AA1-987F-93739D5211A1}" srcOrd="0" destOrd="3" presId="urn:microsoft.com/office/officeart/2005/8/layout/vList5"/>
    <dgm:cxn modelId="{1822BA5C-6F52-4EC5-B1F3-D6DBF7FA3E97}" type="presOf" srcId="{E02A705E-9764-4DA2-820F-76EA4F38FEA0}" destId="{092C72DF-1E5B-4E0C-A282-FD7E035DD498}" srcOrd="0" destOrd="0" presId="urn:microsoft.com/office/officeart/2005/8/layout/vList5"/>
    <dgm:cxn modelId="{8334793C-0D9B-46CC-8AC4-E25109513E14}" type="presOf" srcId="{49277E05-DD57-402D-859B-5C7F4895C343}" destId="{5336F061-2DBE-409D-869C-4A971A775A8F}" srcOrd="0" destOrd="0" presId="urn:microsoft.com/office/officeart/2005/8/layout/vList5"/>
    <dgm:cxn modelId="{15E252AC-85A9-49BA-8402-EBAB5FF76B13}" type="presOf" srcId="{D2C98C82-5FBD-448B-869B-B441AC4064A5}" destId="{0E607E7E-1806-489E-B88B-55EFD61B0FC2}" srcOrd="0" destOrd="0" presId="urn:microsoft.com/office/officeart/2005/8/layout/vList5"/>
    <dgm:cxn modelId="{60C1209F-19E6-4668-8A1C-E3A492A1BFCA}" type="presOf" srcId="{61C25046-A045-44A1-87F1-2632E5A646A6}" destId="{0EC3CC2F-6545-4493-9C8A-F8DCEB367D2D}" srcOrd="0" destOrd="0" presId="urn:microsoft.com/office/officeart/2005/8/layout/vList5"/>
    <dgm:cxn modelId="{B95810E7-7FBA-461A-A642-674DE0677644}" srcId="{0A52BCE8-DFDE-44B2-AACC-D1AA11650785}" destId="{2F61A4BA-0FE1-4D72-A3F4-ACB0A7C2FF8F}" srcOrd="0" destOrd="0" parTransId="{48D4BF73-DFB6-4326-AD9A-503757C3D327}" sibTransId="{2B82972F-BE59-4632-97F3-548F7E45A1DC}"/>
    <dgm:cxn modelId="{603EBBBA-C242-459A-8F52-6C23C10A86DA}" srcId="{0A52BCE8-DFDE-44B2-AACC-D1AA11650785}" destId="{7B995390-CA7D-41E0-BCBE-363DFB2A8B20}" srcOrd="3" destOrd="0" parTransId="{69BA671C-F950-446D-9418-CBFB612D8964}" sibTransId="{20270E4F-1EFD-474A-9868-41522C754F27}"/>
    <dgm:cxn modelId="{A2F41351-FCB3-49B1-9B7B-B99953E219B8}" srcId="{61C25046-A045-44A1-87F1-2632E5A646A6}" destId="{E02A705E-9764-4DA2-820F-76EA4F38FEA0}" srcOrd="0" destOrd="0" parTransId="{68694ED6-FC4B-4E71-9F57-A00BA1A45F1D}" sibTransId="{7BAC3A61-D08E-45B7-A64C-8C71390BD0BF}"/>
    <dgm:cxn modelId="{1B676D85-A532-4906-AA9B-046C86827053}" type="presOf" srcId="{98CAD01D-3FE2-4421-A905-13E2F60F9A0F}" destId="{13CF9ED8-BA93-4AA1-987F-93739D5211A1}" srcOrd="0" destOrd="2" presId="urn:microsoft.com/office/officeart/2005/8/layout/vList5"/>
    <dgm:cxn modelId="{DBF69F24-F247-4944-89B4-1E5A4945C4EE}" srcId="{61C25046-A045-44A1-87F1-2632E5A646A6}" destId="{C7634D0C-EC63-4095-A16C-B507CB066227}" srcOrd="1" destOrd="0" parTransId="{D57E8F4A-36D5-4DAD-BE4F-E7BF693DC97A}" sibTransId="{F8898B07-B168-413D-AF61-0E349ADCCD79}"/>
    <dgm:cxn modelId="{26BEA622-1317-43F1-BA79-2DE0E3BB13E8}" srcId="{07383C4E-7460-4106-B493-E1C4D7B12251}" destId="{49277E05-DD57-402D-859B-5C7F4895C343}" srcOrd="2" destOrd="0" parTransId="{E0B3FCE1-E9A8-48EF-8BB5-5046FEEFB0AC}" sibTransId="{A8542D5D-30E9-4EEA-AC91-7E02ED4FA8C0}"/>
    <dgm:cxn modelId="{12AEFDC6-8A67-4F80-934E-39486BAA334E}" type="presOf" srcId="{2F61A4BA-0FE1-4D72-A3F4-ACB0A7C2FF8F}" destId="{13CF9ED8-BA93-4AA1-987F-93739D5211A1}" srcOrd="0" destOrd="0" presId="urn:microsoft.com/office/officeart/2005/8/layout/vList5"/>
    <dgm:cxn modelId="{982808F2-0C39-4511-B576-5195E1C185C0}" type="presOf" srcId="{CD9EC13C-6AA7-4C37-8305-3BA89AB756FC}" destId="{0E607E7E-1806-489E-B88B-55EFD61B0FC2}" srcOrd="0" destOrd="1" presId="urn:microsoft.com/office/officeart/2005/8/layout/vList5"/>
    <dgm:cxn modelId="{5AF41421-27E3-4CCD-939F-866445340B8D}" srcId="{49277E05-DD57-402D-859B-5C7F4895C343}" destId="{D2C98C82-5FBD-448B-869B-B441AC4064A5}" srcOrd="0" destOrd="0" parTransId="{F161035B-AC4F-48F8-9A7C-5239AF678726}" sibTransId="{E37E04F9-4456-4B97-AE37-CFFABF273B22}"/>
    <dgm:cxn modelId="{6009177D-0D71-4540-8003-8137E7A23540}" type="presOf" srcId="{C7634D0C-EC63-4095-A16C-B507CB066227}" destId="{092C72DF-1E5B-4E0C-A282-FD7E035DD498}" srcOrd="0" destOrd="1" presId="urn:microsoft.com/office/officeart/2005/8/layout/vList5"/>
    <dgm:cxn modelId="{A0B2A2EF-1478-4021-8D2C-EEE6D39E6BA7}" srcId="{07383C4E-7460-4106-B493-E1C4D7B12251}" destId="{0A52BCE8-DFDE-44B2-AACC-D1AA11650785}" srcOrd="1" destOrd="0" parTransId="{1C7D1783-E2EE-4FEE-8E5A-56ECCA309779}" sibTransId="{092D45EC-F447-432D-807A-FFF8585397E1}"/>
    <dgm:cxn modelId="{DB2BAA40-C7E2-40D6-A223-847C7535535A}" type="presOf" srcId="{0A52BCE8-DFDE-44B2-AACC-D1AA11650785}" destId="{0DCA5AF4-996E-42B3-8E43-0A46FE82CE1F}" srcOrd="0" destOrd="0" presId="urn:microsoft.com/office/officeart/2005/8/layout/vList5"/>
    <dgm:cxn modelId="{7891C5D0-53AF-4C0F-BD11-4CF82E50E275}" srcId="{49277E05-DD57-402D-859B-5C7F4895C343}" destId="{CD9EC13C-6AA7-4C37-8305-3BA89AB756FC}" srcOrd="1" destOrd="0" parTransId="{A18EF212-6B85-4CCD-A532-2ADC3C9FB8C4}" sibTransId="{B81C3C48-51BB-4439-955D-0B415448EA86}"/>
    <dgm:cxn modelId="{B753AB08-6F0D-43B0-B7F3-956F0F5D6E7E}" type="presOf" srcId="{07383C4E-7460-4106-B493-E1C4D7B12251}" destId="{3BED3376-4ED1-4303-9858-9F4D9CBAC280}" srcOrd="0" destOrd="0" presId="urn:microsoft.com/office/officeart/2005/8/layout/vList5"/>
    <dgm:cxn modelId="{2ACDF126-5381-42E9-8ABB-5D7379CE508E}" type="presOf" srcId="{5241D923-782F-40A3-AEC7-DF0EB783CF5E}" destId="{13CF9ED8-BA93-4AA1-987F-93739D5211A1}" srcOrd="0" destOrd="1" presId="urn:microsoft.com/office/officeart/2005/8/layout/vList5"/>
    <dgm:cxn modelId="{AE775258-1484-4F1F-A33C-5953A29A67C9}" srcId="{0A52BCE8-DFDE-44B2-AACC-D1AA11650785}" destId="{98CAD01D-3FE2-4421-A905-13E2F60F9A0F}" srcOrd="2" destOrd="0" parTransId="{C8D378E8-6CE7-4A9F-B85A-C6B59DEE6F1D}" sibTransId="{95C18A8F-AE92-4611-9B67-B27B4A868A94}"/>
    <dgm:cxn modelId="{1D6D1F05-5F0D-4EC2-9D84-525C775FA699}" type="presParOf" srcId="{3BED3376-4ED1-4303-9858-9F4D9CBAC280}" destId="{9A1FBE41-2B74-43C5-9E70-E89933484925}" srcOrd="0" destOrd="0" presId="urn:microsoft.com/office/officeart/2005/8/layout/vList5"/>
    <dgm:cxn modelId="{D3C4D356-89F8-4E41-BA6A-3F5E2FA0DB8C}" type="presParOf" srcId="{9A1FBE41-2B74-43C5-9E70-E89933484925}" destId="{0EC3CC2F-6545-4493-9C8A-F8DCEB367D2D}" srcOrd="0" destOrd="0" presId="urn:microsoft.com/office/officeart/2005/8/layout/vList5"/>
    <dgm:cxn modelId="{8C9800BC-66EE-41A4-B974-C52D5CF52FE2}" type="presParOf" srcId="{9A1FBE41-2B74-43C5-9E70-E89933484925}" destId="{092C72DF-1E5B-4E0C-A282-FD7E035DD498}" srcOrd="1" destOrd="0" presId="urn:microsoft.com/office/officeart/2005/8/layout/vList5"/>
    <dgm:cxn modelId="{66CC7D62-D23A-4E96-B047-301DE9756A21}" type="presParOf" srcId="{3BED3376-4ED1-4303-9858-9F4D9CBAC280}" destId="{7BAE9FB6-910A-43DE-9130-7D53613BFE30}" srcOrd="1" destOrd="0" presId="urn:microsoft.com/office/officeart/2005/8/layout/vList5"/>
    <dgm:cxn modelId="{95F129D1-5402-430C-A24B-4314EE004869}" type="presParOf" srcId="{3BED3376-4ED1-4303-9858-9F4D9CBAC280}" destId="{C211E9A2-AE5D-4203-88DC-EFFAA4BCD15E}" srcOrd="2" destOrd="0" presId="urn:microsoft.com/office/officeart/2005/8/layout/vList5"/>
    <dgm:cxn modelId="{7E177543-2238-41C2-81C2-31BBB78D5CB9}" type="presParOf" srcId="{C211E9A2-AE5D-4203-88DC-EFFAA4BCD15E}" destId="{0DCA5AF4-996E-42B3-8E43-0A46FE82CE1F}" srcOrd="0" destOrd="0" presId="urn:microsoft.com/office/officeart/2005/8/layout/vList5"/>
    <dgm:cxn modelId="{4FC10F3F-4114-4A52-BCB5-7AF6BBCB4AC6}" type="presParOf" srcId="{C211E9A2-AE5D-4203-88DC-EFFAA4BCD15E}" destId="{13CF9ED8-BA93-4AA1-987F-93739D5211A1}" srcOrd="1" destOrd="0" presId="urn:microsoft.com/office/officeart/2005/8/layout/vList5"/>
    <dgm:cxn modelId="{29F4AC16-9DB5-4236-84AA-8DEB60A184D3}" type="presParOf" srcId="{3BED3376-4ED1-4303-9858-9F4D9CBAC280}" destId="{ECB8651D-F882-42D3-9AEC-E623845028D6}" srcOrd="3" destOrd="0" presId="urn:microsoft.com/office/officeart/2005/8/layout/vList5"/>
    <dgm:cxn modelId="{F4497AEE-BEC8-40F5-9CCF-406E25049A91}" type="presParOf" srcId="{3BED3376-4ED1-4303-9858-9F4D9CBAC280}" destId="{38863E8F-8FA5-4545-A124-9889A80E32DA}" srcOrd="4" destOrd="0" presId="urn:microsoft.com/office/officeart/2005/8/layout/vList5"/>
    <dgm:cxn modelId="{A7D6B8AB-F7F8-4040-9FD5-CEF1EB2F05BB}" type="presParOf" srcId="{38863E8F-8FA5-4545-A124-9889A80E32DA}" destId="{5336F061-2DBE-409D-869C-4A971A775A8F}" srcOrd="0" destOrd="0" presId="urn:microsoft.com/office/officeart/2005/8/layout/vList5"/>
    <dgm:cxn modelId="{2152E77D-6FF0-4040-9B47-E8F5106889AC}" type="presParOf" srcId="{38863E8F-8FA5-4545-A124-9889A80E32DA}" destId="{0E607E7E-1806-489E-B88B-55EFD61B0F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621" cy="465940"/>
          </a:xfrm>
          <a:prstGeom prst="rect">
            <a:avLst/>
          </a:prstGeom>
        </p:spPr>
        <p:txBody>
          <a:bodyPr vert="horz" lIns="91901" tIns="45950" rIns="91901" bIns="45950" rtlCol="0"/>
          <a:lstStyle>
            <a:lvl1pPr algn="l">
              <a:defRPr sz="1200"/>
            </a:lvl1pPr>
          </a:lstStyle>
          <a:p>
            <a:endParaRPr lang="en-US" dirty="0"/>
          </a:p>
        </p:txBody>
      </p:sp>
      <p:sp>
        <p:nvSpPr>
          <p:cNvPr id="3" name="Date Placeholder 2"/>
          <p:cNvSpPr>
            <a:spLocks noGrp="1"/>
          </p:cNvSpPr>
          <p:nvPr>
            <p:ph type="dt" sz="quarter" idx="1"/>
          </p:nvPr>
        </p:nvSpPr>
        <p:spPr>
          <a:xfrm>
            <a:off x="3956784" y="0"/>
            <a:ext cx="3026621" cy="465940"/>
          </a:xfrm>
          <a:prstGeom prst="rect">
            <a:avLst/>
          </a:prstGeom>
        </p:spPr>
        <p:txBody>
          <a:bodyPr vert="horz" lIns="91901" tIns="45950" rIns="91901" bIns="45950" rtlCol="0"/>
          <a:lstStyle>
            <a:lvl1pPr algn="r">
              <a:defRPr sz="1200"/>
            </a:lvl1pPr>
          </a:lstStyle>
          <a:p>
            <a:fld id="{413E7CF4-E7AD-40A6-AF88-E6144DBE965D}" type="datetimeFigureOut">
              <a:rPr lang="en-US" smtClean="0"/>
              <a:t>7/2/2015</a:t>
            </a:fld>
            <a:endParaRPr lang="en-US" dirty="0"/>
          </a:p>
        </p:txBody>
      </p:sp>
      <p:sp>
        <p:nvSpPr>
          <p:cNvPr id="4" name="Footer Placeholder 3"/>
          <p:cNvSpPr>
            <a:spLocks noGrp="1"/>
          </p:cNvSpPr>
          <p:nvPr>
            <p:ph type="ftr" sz="quarter" idx="2"/>
          </p:nvPr>
        </p:nvSpPr>
        <p:spPr>
          <a:xfrm>
            <a:off x="0" y="8817760"/>
            <a:ext cx="3026621" cy="465940"/>
          </a:xfrm>
          <a:prstGeom prst="rect">
            <a:avLst/>
          </a:prstGeom>
        </p:spPr>
        <p:txBody>
          <a:bodyPr vert="horz" lIns="91901" tIns="45950" rIns="91901" bIns="45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784" y="8817760"/>
            <a:ext cx="3026621" cy="465940"/>
          </a:xfrm>
          <a:prstGeom prst="rect">
            <a:avLst/>
          </a:prstGeom>
        </p:spPr>
        <p:txBody>
          <a:bodyPr vert="horz" lIns="91901" tIns="45950" rIns="91901" bIns="45950" rtlCol="0" anchor="b"/>
          <a:lstStyle>
            <a:lvl1pPr algn="r">
              <a:defRPr sz="1200"/>
            </a:lvl1pPr>
          </a:lstStyle>
          <a:p>
            <a:fld id="{BFF6A220-1B3B-44EE-AB96-153A6EB0DD1C}" type="slidenum">
              <a:rPr lang="en-US" smtClean="0"/>
              <a:t>‹#›</a:t>
            </a:fld>
            <a:endParaRPr lang="en-US" dirty="0"/>
          </a:p>
        </p:txBody>
      </p:sp>
    </p:spTree>
    <p:extLst>
      <p:ext uri="{BB962C8B-B14F-4D97-AF65-F5344CB8AC3E}">
        <p14:creationId xmlns:p14="http://schemas.microsoft.com/office/powerpoint/2010/main" val="1329890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466" cy="464503"/>
          </a:xfrm>
          <a:prstGeom prst="rect">
            <a:avLst/>
          </a:prstGeom>
        </p:spPr>
        <p:txBody>
          <a:bodyPr vert="horz" lIns="91221" tIns="45611" rIns="91221" bIns="45611" rtlCol="0"/>
          <a:lstStyle>
            <a:lvl1pPr algn="l">
              <a:defRPr sz="1200"/>
            </a:lvl1pPr>
          </a:lstStyle>
          <a:p>
            <a:endParaRPr lang="en-US" dirty="0"/>
          </a:p>
        </p:txBody>
      </p:sp>
      <p:sp>
        <p:nvSpPr>
          <p:cNvPr id="3" name="Date Placeholder 2"/>
          <p:cNvSpPr>
            <a:spLocks noGrp="1"/>
          </p:cNvSpPr>
          <p:nvPr>
            <p:ph type="dt" idx="1"/>
          </p:nvPr>
        </p:nvSpPr>
        <p:spPr>
          <a:xfrm>
            <a:off x="3955954" y="0"/>
            <a:ext cx="3027466" cy="464503"/>
          </a:xfrm>
          <a:prstGeom prst="rect">
            <a:avLst/>
          </a:prstGeom>
        </p:spPr>
        <p:txBody>
          <a:bodyPr vert="horz" lIns="91221" tIns="45611" rIns="91221" bIns="45611" rtlCol="0"/>
          <a:lstStyle>
            <a:lvl1pPr algn="r">
              <a:defRPr sz="1200"/>
            </a:lvl1pPr>
          </a:lstStyle>
          <a:p>
            <a:fld id="{022B3A09-6816-45E1-A583-1A44293F4B78}" type="datetimeFigureOut">
              <a:rPr lang="en-US" smtClean="0"/>
              <a:pPr/>
              <a:t>7/2/2015</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1" rIns="91221" bIns="45611" rtlCol="0" anchor="ctr"/>
          <a:lstStyle/>
          <a:p>
            <a:endParaRPr lang="en-US" dirty="0"/>
          </a:p>
        </p:txBody>
      </p:sp>
      <p:sp>
        <p:nvSpPr>
          <p:cNvPr id="5" name="Notes Placeholder 4"/>
          <p:cNvSpPr>
            <a:spLocks noGrp="1"/>
          </p:cNvSpPr>
          <p:nvPr>
            <p:ph type="body" sz="quarter" idx="3"/>
          </p:nvPr>
        </p:nvSpPr>
        <p:spPr>
          <a:xfrm>
            <a:off x="699134" y="4410393"/>
            <a:ext cx="5586735" cy="4177349"/>
          </a:xfrm>
          <a:prstGeom prst="rect">
            <a:avLst/>
          </a:prstGeom>
        </p:spPr>
        <p:txBody>
          <a:bodyPr vert="horz" lIns="91221" tIns="45611" rIns="91221"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17612"/>
            <a:ext cx="3027466" cy="464503"/>
          </a:xfrm>
          <a:prstGeom prst="rect">
            <a:avLst/>
          </a:prstGeom>
        </p:spPr>
        <p:txBody>
          <a:bodyPr vert="horz" lIns="91221" tIns="45611" rIns="91221" bIns="456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5954" y="8817612"/>
            <a:ext cx="3027466" cy="464503"/>
          </a:xfrm>
          <a:prstGeom prst="rect">
            <a:avLst/>
          </a:prstGeom>
        </p:spPr>
        <p:txBody>
          <a:bodyPr vert="horz" lIns="91221" tIns="45611" rIns="91221" bIns="45611" rtlCol="0" anchor="b"/>
          <a:lstStyle>
            <a:lvl1pPr algn="r">
              <a:defRPr sz="1200"/>
            </a:lvl1pPr>
          </a:lstStyle>
          <a:p>
            <a:fld id="{1290BB08-7DD1-4575-881E-91A359CF410E}" type="slidenum">
              <a:rPr lang="en-US" smtClean="0"/>
              <a:pPr/>
              <a:t>‹#›</a:t>
            </a:fld>
            <a:endParaRPr lang="en-US" dirty="0"/>
          </a:p>
        </p:txBody>
      </p:sp>
    </p:spTree>
    <p:extLst>
      <p:ext uri="{BB962C8B-B14F-4D97-AF65-F5344CB8AC3E}">
        <p14:creationId xmlns:p14="http://schemas.microsoft.com/office/powerpoint/2010/main" val="326270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mpf.or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futurefordairy.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presentation explains some of the key features of the new federal dairy safety net program, called the dairy Margin Protection Program. The National Milk Producers Federation and its members were instrumental in the enactment of this program as part of the 2014 farm bill … and we worked closely with USDA on the rules implementing the program last year. We believe the margin protection program, or MPP for short, will be an important program for the U.S. dairy farmer community in the years ahead.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a:t>
            </a:fld>
            <a:endParaRPr lang="en-US" dirty="0"/>
          </a:p>
        </p:txBody>
      </p:sp>
    </p:spTree>
    <p:extLst>
      <p:ext uri="{BB962C8B-B14F-4D97-AF65-F5344CB8AC3E}">
        <p14:creationId xmlns:p14="http://schemas.microsoft.com/office/powerpoint/2010/main" val="14723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all-milk price is reported monthly by USDA’s National Agricultural Statistics Service. It includes premiums but excludes hauling costs.  </a:t>
            </a:r>
          </a:p>
          <a:p>
            <a:r>
              <a:rPr lang="en-US" sz="1200" kern="1200" dirty="0" smtClean="0">
                <a:solidFill>
                  <a:schemeClr val="tx1"/>
                </a:solidFill>
                <a:effectLst/>
                <a:latin typeface="+mn-lt"/>
                <a:ea typeface="+mn-ea"/>
                <a:cs typeface="+mn-cs"/>
              </a:rPr>
              <a:t>As a national average price, it is considered the best measure of milk prices received by dairy producers.</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10</a:t>
            </a:fld>
            <a:endParaRPr lang="en-US" dirty="0"/>
          </a:p>
        </p:txBody>
      </p:sp>
    </p:spTree>
    <p:extLst>
      <p:ext uri="{BB962C8B-B14F-4D97-AF65-F5344CB8AC3E}">
        <p14:creationId xmlns:p14="http://schemas.microsoft.com/office/powerpoint/2010/main" val="70820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official sources USDA uses for feed prices and it will compute average feed costs. Note that soybeans are priced as soymeal, per ton, not per bushel. While the national margin will likely vary from your farm’s own margin, trends in national conditions typically are experienced on individual farms across the country.</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11</a:t>
            </a:fld>
            <a:endParaRPr lang="en-US" dirty="0"/>
          </a:p>
        </p:txBody>
      </p:sp>
    </p:spTree>
    <p:extLst>
      <p:ext uri="{BB962C8B-B14F-4D97-AF65-F5344CB8AC3E}">
        <p14:creationId xmlns:p14="http://schemas.microsoft.com/office/powerpoint/2010/main" val="404760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line graph uses USDA’s formula to show average margins over the last decade. Since 2004, the </a:t>
            </a:r>
            <a:r>
              <a:rPr lang="en-US" sz="1200" b="1" kern="1200" dirty="0" smtClean="0">
                <a:solidFill>
                  <a:schemeClr val="tx1"/>
                </a:solidFill>
                <a:effectLst/>
                <a:latin typeface="+mn-lt"/>
                <a:ea typeface="+mn-ea"/>
                <a:cs typeface="+mn-cs"/>
              </a:rPr>
              <a:t>average</a:t>
            </a:r>
            <a:r>
              <a:rPr lang="en-US" sz="1200" kern="1200" dirty="0" smtClean="0">
                <a:solidFill>
                  <a:schemeClr val="tx1"/>
                </a:solidFill>
                <a:effectLst/>
                <a:latin typeface="+mn-lt"/>
                <a:ea typeface="+mn-ea"/>
                <a:cs typeface="+mn-cs"/>
              </a:rPr>
              <a:t> margin has been around $8.50 per hundredweight. </a:t>
            </a:r>
          </a:p>
          <a:p>
            <a:r>
              <a:rPr lang="en-US" sz="1200" kern="1200" dirty="0" smtClean="0">
                <a:solidFill>
                  <a:schemeClr val="tx1"/>
                </a:solidFill>
                <a:effectLst/>
                <a:latin typeface="+mn-lt"/>
                <a:ea typeface="+mn-ea"/>
                <a:cs typeface="+mn-cs"/>
              </a:rPr>
              <a:t>But within that average are some wild swings up and down. The margin dropped below $3 in 2009 and again in 2012. More recently, it topped $15 thanks to 2014’s record</a:t>
            </a:r>
            <a:r>
              <a:rPr lang="en-US" sz="1200" kern="1200" baseline="0" dirty="0" smtClean="0">
                <a:solidFill>
                  <a:schemeClr val="tx1"/>
                </a:solidFill>
                <a:effectLst/>
                <a:latin typeface="+mn-lt"/>
                <a:ea typeface="+mn-ea"/>
                <a:cs typeface="+mn-cs"/>
              </a:rPr>
              <a:t> milk prices</a:t>
            </a:r>
            <a:r>
              <a:rPr lang="en-US" sz="1200" kern="1200" dirty="0" smtClean="0">
                <a:solidFill>
                  <a:schemeClr val="tx1"/>
                </a:solidFill>
                <a:effectLst/>
                <a:latin typeface="+mn-lt"/>
                <a:ea typeface="+mn-ea"/>
                <a:cs typeface="+mn-cs"/>
              </a:rPr>
              <a:t>. The line in purple is the $4 margin level, where free, catastrophic coverage would have kicked in. The $8 maximum protection level is in dark blue. In effect, the Margin Protection Program protects producers from the worst effects of those dips in the average margin. Higher levels of MPP coverage generate more frequent and greater support, at a higher cost for the premiums.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12</a:t>
            </a:fld>
            <a:endParaRPr lang="en-US" dirty="0"/>
          </a:p>
        </p:txBody>
      </p:sp>
    </p:spTree>
    <p:extLst>
      <p:ext uri="{BB962C8B-B14F-4D97-AF65-F5344CB8AC3E}">
        <p14:creationId xmlns:p14="http://schemas.microsoft.com/office/powerpoint/2010/main" val="76439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program, production history is set initially as the highest production in either calendar year 2011, 2012 or 2013. Production histories increase yearly based on the average growth in </a:t>
            </a:r>
            <a:r>
              <a:rPr lang="en-US" sz="1200" b="1" kern="1200" dirty="0" smtClean="0">
                <a:solidFill>
                  <a:schemeClr val="tx1"/>
                </a:solidFill>
                <a:effectLst/>
                <a:latin typeface="+mn-lt"/>
                <a:ea typeface="+mn-ea"/>
                <a:cs typeface="+mn-cs"/>
              </a:rPr>
              <a:t>national</a:t>
            </a:r>
            <a:r>
              <a:rPr lang="en-US" sz="1200" kern="1200" dirty="0" smtClean="0">
                <a:solidFill>
                  <a:schemeClr val="tx1"/>
                </a:solidFill>
                <a:effectLst/>
                <a:latin typeface="+mn-lt"/>
                <a:ea typeface="+mn-ea"/>
                <a:cs typeface="+mn-cs"/>
              </a:rPr>
              <a:t> milk production, as determined by USDA. For example, since USDA determined milk production increased 2.61 percent in 2014, those already in the program will see their production history increase by the same 2.61 percent for the 2016 enrollment year. Any expanded production on an individual farm, beyond the national average, is not insured</a:t>
            </a:r>
            <a:r>
              <a:rPr lang="en-US" sz="1200" kern="1200" dirty="0" smtClean="0">
                <a:solidFill>
                  <a:srgbClr val="FF0000"/>
                </a:solidFill>
                <a:effectLst/>
                <a:latin typeface="+mn-lt"/>
                <a:ea typeface="+mn-ea"/>
                <a:cs typeface="+mn-cs"/>
              </a:rPr>
              <a:t>. I</a:t>
            </a:r>
            <a:r>
              <a:rPr lang="en-US" sz="1200" kern="1200" dirty="0" smtClean="0">
                <a:solidFill>
                  <a:schemeClr val="tx1"/>
                </a:solidFill>
                <a:effectLst/>
                <a:latin typeface="+mn-lt"/>
                <a:ea typeface="+mn-ea"/>
                <a:cs typeface="+mn-cs"/>
              </a:rPr>
              <a:t>f national average production decreases, however, production history will not decrease with it.  </a:t>
            </a:r>
          </a:p>
          <a:p>
            <a:r>
              <a:rPr lang="en-US" sz="1200" kern="1200" dirty="0" smtClean="0">
                <a:solidFill>
                  <a:schemeClr val="tx1"/>
                </a:solidFill>
                <a:effectLst/>
                <a:latin typeface="+mn-lt"/>
                <a:ea typeface="+mn-ea"/>
                <a:cs typeface="+mn-cs"/>
              </a:rPr>
              <a:t>New producers, who don’t have an </a:t>
            </a:r>
            <a:r>
              <a:rPr lang="en-US" sz="1200" b="1" kern="1200" dirty="0" smtClean="0">
                <a:solidFill>
                  <a:schemeClr val="tx1"/>
                </a:solidFill>
                <a:effectLst/>
                <a:latin typeface="+mn-lt"/>
                <a:ea typeface="+mn-ea"/>
                <a:cs typeface="+mn-cs"/>
              </a:rPr>
              <a:t>actual, 12-month </a:t>
            </a:r>
            <a:r>
              <a:rPr lang="en-US" sz="1200" kern="1200" dirty="0" smtClean="0">
                <a:solidFill>
                  <a:schemeClr val="tx1"/>
                </a:solidFill>
                <a:effectLst/>
                <a:latin typeface="+mn-lt"/>
                <a:ea typeface="+mn-ea"/>
                <a:cs typeface="+mn-cs"/>
              </a:rPr>
              <a:t>production history, can use an estimate, based on their actual production for the months in which they have produced milk, and extrapolate that to a 12-month total. Or they can use their herd size multiplied by the national average production per cow.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13</a:t>
            </a:fld>
            <a:endParaRPr lang="en-US" dirty="0"/>
          </a:p>
        </p:txBody>
      </p:sp>
    </p:spTree>
    <p:extLst>
      <p:ext uri="{BB962C8B-B14F-4D97-AF65-F5344CB8AC3E}">
        <p14:creationId xmlns:p14="http://schemas.microsoft.com/office/powerpoint/2010/main" val="125289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 farm is sold, production history can either move with the producer or it can stay with the farm, but it can’t do both. Producers can also combine production histories from different facilities, but those individual facilities will no longer have their own history. Individual cases will be reviewed by local Farm Service Agency offices and FSA in Washington,</a:t>
            </a:r>
            <a:r>
              <a:rPr lang="en-US" sz="1200" kern="1200" baseline="0" dirty="0" smtClean="0">
                <a:solidFill>
                  <a:schemeClr val="tx1"/>
                </a:solidFill>
                <a:effectLst/>
                <a:latin typeface="+mn-lt"/>
                <a:ea typeface="+mn-ea"/>
                <a:cs typeface="+mn-cs"/>
              </a:rPr>
              <a:t> and can be appealed.</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0BB08-7DD1-4575-881E-91A359CF410E}" type="slidenum">
              <a:rPr lang="en-US" smtClean="0"/>
              <a:pPr/>
              <a:t>14</a:t>
            </a:fld>
            <a:endParaRPr lang="en-US" dirty="0"/>
          </a:p>
        </p:txBody>
      </p:sp>
    </p:spTree>
    <p:extLst>
      <p:ext uri="{BB962C8B-B14F-4D97-AF65-F5344CB8AC3E}">
        <p14:creationId xmlns:p14="http://schemas.microsoft.com/office/powerpoint/2010/main" val="626146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Those in Livestock Gross Management Program for 2015 can switch to the Margin Protection Program when their LGM contract ends. But to do that they must  sign up for MPP by September 30, 2015. They will transition to MPP after all target marketings under LGM are completed next year. Depending on what month that is, there may be a 30-day coverage gap.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15</a:t>
            </a:fld>
            <a:endParaRPr lang="en-US" dirty="0"/>
          </a:p>
        </p:txBody>
      </p:sp>
    </p:spTree>
    <p:extLst>
      <p:ext uri="{BB962C8B-B14F-4D97-AF65-F5344CB8AC3E}">
        <p14:creationId xmlns:p14="http://schemas.microsoft.com/office/powerpoint/2010/main" val="3105016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Dairy farmers signing up for the Margin Protection Program during the current enrollment period have two important decisions to make: how much of their production to protect, and the margin level they want protected.</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 can protect between 25 percent and 90 percent of their production history, in five-percent increments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 can choose a level of margin protection, from $4 per hundredweight to $8 per hundredweight, in 50-cent increments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Producers will make these decisions each year at sign-up, and they can adjust them every year going forward.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16</a:t>
            </a:fld>
            <a:endParaRPr lang="en-US" dirty="0"/>
          </a:p>
        </p:txBody>
      </p:sp>
    </p:spTree>
    <p:extLst>
      <p:ext uri="{BB962C8B-B14F-4D97-AF65-F5344CB8AC3E}">
        <p14:creationId xmlns:p14="http://schemas.microsoft.com/office/powerpoint/2010/main" val="285886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program can cost producers as little as a $100 per year. For that annual administrative fee, farmers receive basic, catastrophic margin coverage at the $4 per hundredweight level. For higher levels of margin coverage, a premium is required. Premiums equal a farmer’s milk production history, multiplied by the percentage of production history covered, multiplied by the premium rate for the level of coverage selected.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17</a:t>
            </a:fld>
            <a:endParaRPr lang="en-US" dirty="0"/>
          </a:p>
        </p:txBody>
      </p:sp>
    </p:spTree>
    <p:extLst>
      <p:ext uri="{BB962C8B-B14F-4D97-AF65-F5344CB8AC3E}">
        <p14:creationId xmlns:p14="http://schemas.microsoft.com/office/powerpoint/2010/main" val="4213263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those who buy coverage above the free, $4-per-hundredweight coverage level, there are two options for paying premiums: pay 100 percent at the time of sign up, or pay 25 percent by February 1 and the balance by June 1. NMPF continues to urge USDA to provide additional payment plans, including paying through monthly milk check deductions. But, right now, these are the two options available.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18</a:t>
            </a:fld>
            <a:endParaRPr lang="en-US" dirty="0"/>
          </a:p>
        </p:txBody>
      </p:sp>
    </p:spTree>
    <p:extLst>
      <p:ext uri="{BB962C8B-B14F-4D97-AF65-F5344CB8AC3E}">
        <p14:creationId xmlns:p14="http://schemas.microsoft.com/office/powerpoint/2010/main" val="189943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what the premium rates look like, per hundredweight, at different margin coverage levels. At a margin coverage level of $4, there are no premiums. Premiums start at the $4.50/cwt level and increase as the margin protection level increases. A key point: USDA agreed with NMPF that the lower MPP premium rates apply to the first 4 million pounds of annual milk production enrolled in the program, even for farms insuring more than 4 million pounds. That will be a cost savings for farmers producing more than 4 million pounds of milk per year.</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19</a:t>
            </a:fld>
            <a:endParaRPr lang="en-US" dirty="0"/>
          </a:p>
        </p:txBody>
      </p:sp>
    </p:spTree>
    <p:extLst>
      <p:ext uri="{BB962C8B-B14F-4D97-AF65-F5344CB8AC3E}">
        <p14:creationId xmlns:p14="http://schemas.microsoft.com/office/powerpoint/2010/main" val="64193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Congress actually established two programs in the 2014 farm bill to help provide an improved economic safety net for dairy farmers … the Margin Protection Program and a Dairy Product Donation Program. This presentation mostly focuses on the MPP, but will later mention how the donation program also helps dairy producers. These two programs replaced price supports, the Milk Income Loss Contract – or MILC -- program, the Dairy Export Incentive Program, and several smaller programs. Two other important programs -- forward contracting and the Dairy Indemnity Program -- remain on the books.</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a:t>
            </a:fld>
            <a:endParaRPr lang="en-US" dirty="0"/>
          </a:p>
        </p:txBody>
      </p:sp>
    </p:spTree>
    <p:extLst>
      <p:ext uri="{BB962C8B-B14F-4D97-AF65-F5344CB8AC3E}">
        <p14:creationId xmlns:p14="http://schemas.microsoft.com/office/powerpoint/2010/main" val="316923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formulas for calculating premiums. If coverage extends beyond 4 million pounds per year, the premium will be at the lower rate for the first 4 million pounds, with the remainder reflecting the higher premium rates.</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20</a:t>
            </a:fld>
            <a:endParaRPr lang="en-US" dirty="0"/>
          </a:p>
        </p:txBody>
      </p:sp>
    </p:spTree>
    <p:extLst>
      <p:ext uri="{BB962C8B-B14F-4D97-AF65-F5344CB8AC3E}">
        <p14:creationId xmlns:p14="http://schemas.microsoft.com/office/powerpoint/2010/main" val="254121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table shows how much three different-sized operations would pay for varying levels of margin coverage. Again, at the $4 coverage level, no premiums are owed. Premiums increase as the operations get larger and the margin protection coverage increases.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21</a:t>
            </a:fld>
            <a:endParaRPr lang="en-US" dirty="0"/>
          </a:p>
        </p:txBody>
      </p:sp>
    </p:spTree>
    <p:extLst>
      <p:ext uri="{BB962C8B-B14F-4D97-AF65-F5344CB8AC3E}">
        <p14:creationId xmlns:p14="http://schemas.microsoft.com/office/powerpoint/2010/main" val="3670166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an individual example. It shows a hypothetical operation with a production history of 5 million pounds. This farm elects to cover 75 percent of its production history at a margin coverage threshold of $6.50. The annual premium for that farm is $3,375. Because 75 percent of 5 million is 3.75 million pounds, the lower premium, below 4 million pounds, applies to all of this farm’s covered milk production.</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22</a:t>
            </a:fld>
            <a:endParaRPr lang="en-US" dirty="0"/>
          </a:p>
        </p:txBody>
      </p:sp>
    </p:spTree>
    <p:extLst>
      <p:ext uri="{BB962C8B-B14F-4D97-AF65-F5344CB8AC3E}">
        <p14:creationId xmlns:p14="http://schemas.microsoft.com/office/powerpoint/2010/main" val="1475186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next two slides, the same coverage level of 75% applies, but for an operation with a production history of 10 million pounds. The computations are more complicated because 75 percent of 10 million pounds is more than 4 million pounds. The next slide illustrates how the higher premium rates applies above 4 million pounds.</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23</a:t>
            </a:fld>
            <a:endParaRPr lang="en-US" dirty="0"/>
          </a:p>
        </p:txBody>
      </p:sp>
    </p:spTree>
    <p:extLst>
      <p:ext uri="{BB962C8B-B14F-4D97-AF65-F5344CB8AC3E}">
        <p14:creationId xmlns:p14="http://schemas.microsoft.com/office/powerpoint/2010/main" val="342628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case, the first 40,000 hundredweights – 4 million pounds of milk – results in a premium of nine 9 cents, just as the previous farm did on its 3.75 million pounds of milk. But, in this case, the remaining 3.5 million pounds of covered production, the amount above 4 million pounds, requires a premium of 29 cent per hundredweight. The combination of lower rates and higher rates results in a total premium of $13,750.</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24</a:t>
            </a:fld>
            <a:endParaRPr lang="en-US" dirty="0"/>
          </a:p>
        </p:txBody>
      </p:sp>
    </p:spTree>
    <p:extLst>
      <p:ext uri="{BB962C8B-B14F-4D97-AF65-F5344CB8AC3E}">
        <p14:creationId xmlns:p14="http://schemas.microsoft.com/office/powerpoint/2010/main" val="341268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further help producers make their coverage decisions, NMPF has an online tool allowing producers to input their own numbers and see the program’s potential impact on their farms. This tool is downloadable as an Excel file, in addition to being available on our websites. This calculator allows you to enter not just your own farm’s milk production history and level of coverage, but also you own forecasts for milk prices, as well as feed costs. It will help you estimate your coverage needs based on where you believe milk and feed costs will be, in the year for which you’re selecting coverage.</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25</a:t>
            </a:fld>
            <a:endParaRPr lang="en-US" dirty="0"/>
          </a:p>
        </p:txBody>
      </p:sp>
    </p:spTree>
    <p:extLst>
      <p:ext uri="{BB962C8B-B14F-4D97-AF65-F5344CB8AC3E}">
        <p14:creationId xmlns:p14="http://schemas.microsoft.com/office/powerpoint/2010/main" val="4096167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Margin Protection Program pays benefits when the average margin for specific, two-month periods is below the level selected by the producer. </a:t>
            </a:r>
          </a:p>
          <a:p>
            <a:r>
              <a:rPr lang="en-US" sz="1200" kern="1200" dirty="0" smtClean="0">
                <a:solidFill>
                  <a:schemeClr val="tx1"/>
                </a:solidFill>
                <a:effectLst/>
                <a:latin typeface="+mn-lt"/>
                <a:ea typeface="+mn-ea"/>
                <a:cs typeface="+mn-cs"/>
              </a:rPr>
              <a:t>At that point it pays on one-sixth of a farm’s production history – that is, two months’ worth of production history – multiplied by the percentage of production history coverage the producer has selected. Let’s see how that plays out using our earlier example.</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26</a:t>
            </a:fld>
            <a:endParaRPr lang="en-US" dirty="0"/>
          </a:p>
        </p:txBody>
      </p:sp>
    </p:spTree>
    <p:extLst>
      <p:ext uri="{BB962C8B-B14F-4D97-AF65-F5344CB8AC3E}">
        <p14:creationId xmlns:p14="http://schemas.microsoft.com/office/powerpoint/2010/main" val="337873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that second farm, with a production history of 10 million pounds, a coverage level of 75 percent, and a margin protection of $6.50 per hundredweight. </a:t>
            </a:r>
          </a:p>
          <a:p>
            <a:r>
              <a:rPr lang="en-US" sz="1200" kern="1200" dirty="0" smtClean="0">
                <a:solidFill>
                  <a:schemeClr val="tx1"/>
                </a:solidFill>
                <a:effectLst/>
                <a:latin typeface="+mn-lt"/>
                <a:ea typeface="+mn-ea"/>
                <a:cs typeface="+mn-cs"/>
              </a:rPr>
              <a:t>This example assumes an actual margin for one two-month period of $5.90, or 60 cents less than the $6.50 margin protection the producer is paying for.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27</a:t>
            </a:fld>
            <a:endParaRPr lang="en-US" dirty="0"/>
          </a:p>
        </p:txBody>
      </p:sp>
    </p:spTree>
    <p:extLst>
      <p:ext uri="{BB962C8B-B14F-4D97-AF65-F5344CB8AC3E}">
        <p14:creationId xmlns:p14="http://schemas.microsoft.com/office/powerpoint/2010/main" val="2596065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Recall that this producer’s </a:t>
            </a:r>
            <a:r>
              <a:rPr lang="en-US" sz="1200" u="sng" kern="1200" dirty="0" smtClean="0">
                <a:solidFill>
                  <a:schemeClr val="tx1"/>
                </a:solidFill>
                <a:effectLst/>
                <a:latin typeface="+mn-lt"/>
                <a:ea typeface="+mn-ea"/>
                <a:cs typeface="+mn-cs"/>
              </a:rPr>
              <a:t>annual</a:t>
            </a:r>
            <a:r>
              <a:rPr lang="en-US" sz="1200" kern="1200" dirty="0" smtClean="0">
                <a:solidFill>
                  <a:schemeClr val="tx1"/>
                </a:solidFill>
                <a:effectLst/>
                <a:latin typeface="+mn-lt"/>
                <a:ea typeface="+mn-ea"/>
                <a:cs typeface="+mn-cs"/>
              </a:rPr>
              <a:t> premium was $13,750. For two of those 12 months, that’s $2,292. The MPP payment to the producer for those two months is $7,500. So in this example the producer comes out more than $5,000 ahead during that two-month period.</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28</a:t>
            </a:fld>
            <a:endParaRPr lang="en-US" dirty="0"/>
          </a:p>
        </p:txBody>
      </p:sp>
    </p:spTree>
    <p:extLst>
      <p:ext uri="{BB962C8B-B14F-4D97-AF65-F5344CB8AC3E}">
        <p14:creationId xmlns:p14="http://schemas.microsoft.com/office/powerpoint/2010/main" val="2491147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look at what would have happened to three different-sized operations had MPP been in effect in mid-2012. The examples include net returns if each farm covered 90 percent of its output at the $6.50 margin level. Premiums and payments are shown for three two-month periods. The bottom lines are their net MPP returns to the three operations. Note that these calculations were made using the higher premium rates in place after 2015.</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29</a:t>
            </a:fld>
            <a:endParaRPr lang="en-US" dirty="0"/>
          </a:p>
        </p:txBody>
      </p:sp>
    </p:spTree>
    <p:extLst>
      <p:ext uri="{BB962C8B-B14F-4D97-AF65-F5344CB8AC3E}">
        <p14:creationId xmlns:p14="http://schemas.microsoft.com/office/powerpoint/2010/main" val="224977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Margin Protection Program is a voluntary risk management program for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It protects producers’ margins, rather than supporting milk prices … and it treats producers equitably. There are no limitations based on income or herd size; there </a:t>
            </a:r>
            <a:r>
              <a:rPr lang="en-US" sz="1200" u="sng" kern="1200" dirty="0" smtClean="0">
                <a:solidFill>
                  <a:schemeClr val="tx1"/>
                </a:solidFill>
                <a:effectLst/>
                <a:latin typeface="+mn-lt"/>
                <a:ea typeface="+mn-ea"/>
                <a:cs typeface="+mn-cs"/>
              </a:rPr>
              <a:t>are</a:t>
            </a:r>
            <a:r>
              <a:rPr lang="en-US" sz="1200" kern="1200" dirty="0" smtClean="0">
                <a:solidFill>
                  <a:schemeClr val="tx1"/>
                </a:solidFill>
                <a:effectLst/>
                <a:latin typeface="+mn-lt"/>
                <a:ea typeface="+mn-ea"/>
                <a:cs typeface="+mn-cs"/>
              </a:rPr>
              <a:t> different coverage premiums for larger farms.</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3</a:t>
            </a:fld>
            <a:endParaRPr lang="en-US" dirty="0"/>
          </a:p>
        </p:txBody>
      </p:sp>
    </p:spTree>
    <p:extLst>
      <p:ext uri="{BB962C8B-B14F-4D97-AF65-F5344CB8AC3E}">
        <p14:creationId xmlns:p14="http://schemas.microsoft.com/office/powerpoint/2010/main" val="4013202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payments are triggered under the Margin Protection Program, payments are made shortly after the official, final margin cost calculations are made for a two-month period. For example, if a payment is triggered for January and February, the final margin will be calculated and announced at the end of March, and payment will be sent in early April to those covered.</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30</a:t>
            </a:fld>
            <a:endParaRPr lang="en-US" dirty="0"/>
          </a:p>
        </p:txBody>
      </p:sp>
    </p:spTree>
    <p:extLst>
      <p:ext uri="{BB962C8B-B14F-4D97-AF65-F5344CB8AC3E}">
        <p14:creationId xmlns:p14="http://schemas.microsoft.com/office/powerpoint/2010/main" val="87705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other program Congress created in the 2014 farm bill to help dairy farmers, the Dairy Product Donation Program, is designed to address critically low margins. It will be triggered if margins are below $4 per hundredweight for two consecutive months. USDA will purchase consumer-ready dairy products for donation to food banks and other feeding programs serving low-income consumers. It will buy products at prevailing prices, and the products must not displace commercial sales. This is not your father’s price support program.  It’s designed to have maximum short-term impact, without creating mountains of powder that hang over the market long-term. This is a win-win. Simultaneously, the program will stimulate demand, help dairy farmers when they need it most, and provide additional food to those in need.</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31</a:t>
            </a:fld>
            <a:endParaRPr lang="en-US" dirty="0"/>
          </a:p>
        </p:txBody>
      </p:sp>
    </p:spTree>
    <p:extLst>
      <p:ext uri="{BB962C8B-B14F-4D97-AF65-F5344CB8AC3E}">
        <p14:creationId xmlns:p14="http://schemas.microsoft.com/office/powerpoint/2010/main" val="3204047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launch of the program in 2014 capped five years of work by NMPF, its member cooperatives and many dairy producer groups. The program is more flexible, more comprehensive and more equitable than any previous federal dairy safety net. It will help protect against a repeat of 2009-type catastrophic losses.</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32</a:t>
            </a:fld>
            <a:endParaRPr lang="en-US" dirty="0"/>
          </a:p>
        </p:txBody>
      </p:sp>
    </p:spTree>
    <p:extLst>
      <p:ext uri="{BB962C8B-B14F-4D97-AF65-F5344CB8AC3E}">
        <p14:creationId xmlns:p14="http://schemas.microsoft.com/office/powerpoint/2010/main" val="3926734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NMPF strongly encourages producers to use the Margin Protection Program. To help producers with their decision-making process, additional materials, including the online calculator, are available on </a:t>
            </a:r>
            <a:r>
              <a:rPr lang="en-US" sz="1200" u="sng" kern="1200" dirty="0" smtClean="0">
                <a:solidFill>
                  <a:schemeClr val="tx1"/>
                </a:solidFill>
                <a:effectLst/>
                <a:latin typeface="+mn-lt"/>
                <a:ea typeface="+mn-ea"/>
                <a:cs typeface="+mn-cs"/>
                <a:hlinkClick r:id="rId3"/>
              </a:rPr>
              <a:t>www.nmpf.org</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4"/>
              </a:rPr>
              <a:t>www.futurefordairy.com</a:t>
            </a:r>
            <a:r>
              <a:rPr lang="en-US" sz="1200" kern="1200" dirty="0" smtClean="0">
                <a:solidFill>
                  <a:schemeClr val="tx1"/>
                </a:solidFill>
                <a:effectLst/>
                <a:latin typeface="+mn-lt"/>
                <a:ea typeface="+mn-ea"/>
                <a:cs typeface="+mn-cs"/>
              </a:rPr>
              <a:t>. In addition, USDA has its own materials, including a somewhat different online computation tool.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33</a:t>
            </a:fld>
            <a:endParaRPr lang="en-US" dirty="0"/>
          </a:p>
        </p:txBody>
      </p:sp>
    </p:spTree>
    <p:extLst>
      <p:ext uri="{BB962C8B-B14F-4D97-AF65-F5344CB8AC3E}">
        <p14:creationId xmlns:p14="http://schemas.microsoft.com/office/powerpoint/2010/main" val="87554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Sign-up for the 2016 Margin Protection Program opened on Wednesday July 1, and continues until Wednesday September 30, 2015.  Subsequent enrollment</a:t>
            </a:r>
            <a:r>
              <a:rPr lang="en-US" sz="1200" kern="1200" baseline="0" dirty="0" smtClean="0">
                <a:solidFill>
                  <a:schemeClr val="tx1"/>
                </a:solidFill>
                <a:effectLst/>
                <a:latin typeface="+mn-lt"/>
                <a:ea typeface="+mn-ea"/>
                <a:cs typeface="+mn-cs"/>
              </a:rPr>
              <a:t> windows will occur in the same time period every summer. </a:t>
            </a:r>
            <a:r>
              <a:rPr lang="en-US" sz="1200" kern="1200" dirty="0" smtClean="0">
                <a:solidFill>
                  <a:schemeClr val="tx1"/>
                </a:solidFill>
                <a:effectLst/>
                <a:latin typeface="+mn-lt"/>
                <a:ea typeface="+mn-ea"/>
                <a:cs typeface="+mn-cs"/>
              </a:rPr>
              <a:t>Sign-up will be with USDA through local Farm Service Agency offices. To enroll, producers must be able to document their production history and that they are currently engaged in the production and commercial marketing of milk. Once producers sign up, they are in the program until the 2014 farm bill expires at the end of 2018. Each year, however, they can adjust their coverage level for the following year. </a:t>
            </a:r>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4</a:t>
            </a:fld>
            <a:endParaRPr lang="en-US" dirty="0"/>
          </a:p>
        </p:txBody>
      </p:sp>
    </p:spTree>
    <p:extLst>
      <p:ext uri="{BB962C8B-B14F-4D97-AF65-F5344CB8AC3E}">
        <p14:creationId xmlns:p14="http://schemas.microsoft.com/office/powerpoint/2010/main" val="82965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slides that follow, we’ll look at the definition of a farm; how the margin calculation is made; how production history is determined; the annual decisions producers must make; MPP’s various fees and premiums; and, finally, how payments to producers will be calculated.</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5</a:t>
            </a:fld>
            <a:endParaRPr lang="en-US" dirty="0"/>
          </a:p>
        </p:txBody>
      </p:sp>
    </p:spTree>
    <p:extLst>
      <p:ext uri="{BB962C8B-B14F-4D97-AF65-F5344CB8AC3E}">
        <p14:creationId xmlns:p14="http://schemas.microsoft.com/office/powerpoint/2010/main" val="240635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purposes of this program, a dairy farm is any operation producing and commercially marketing milk. As with the MILC program, multiple producers involved in one operation are considered a single farm … while multiple farms operated by a single producer will register separately.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6</a:t>
            </a:fld>
            <a:endParaRPr lang="en-US" dirty="0"/>
          </a:p>
        </p:txBody>
      </p:sp>
    </p:spTree>
    <p:extLst>
      <p:ext uri="{BB962C8B-B14F-4D97-AF65-F5344CB8AC3E}">
        <p14:creationId xmlns:p14="http://schemas.microsoft.com/office/powerpoint/2010/main" val="33053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 dairy farm must be separate and distinct from another farm and be one which has no production history in calendar years 2011, 2012 or 2013. New dairy farmers will be able to establish production history if they’ve had no financial interest in other farms. Established farmers may be able to form a separate new farm, with a new production history, under an “affiliation rule” established by USDA. This rule may allow established farmers, under certain conditions, to be part of a new operation if their business interest in an existing dairy farm has been limited. Additional information from USDA will be necessary to determine the exact circumstances under which the affiliation rule might apply.</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7</a:t>
            </a:fld>
            <a:endParaRPr lang="en-US" dirty="0"/>
          </a:p>
        </p:txBody>
      </p:sp>
    </p:spTree>
    <p:extLst>
      <p:ext uri="{BB962C8B-B14F-4D97-AF65-F5344CB8AC3E}">
        <p14:creationId xmlns:p14="http://schemas.microsoft.com/office/powerpoint/2010/main" val="284230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USDA will issue a new rule sometime in the fall on the issue of potentially allowing some expansion in production history to accommodate family members joining an established operation. </a:t>
            </a:r>
            <a:r>
              <a:rPr lang="en-US" sz="1200" kern="1200" dirty="0" smtClean="0">
                <a:solidFill>
                  <a:schemeClr val="tx1"/>
                </a:solidFill>
                <a:effectLst/>
                <a:latin typeface="+mn-lt"/>
                <a:ea typeface="+mn-ea"/>
                <a:cs typeface="+mn-cs"/>
              </a:rPr>
              <a:t> In addition, USDA will address other issues of interest to dairy</a:t>
            </a:r>
            <a:r>
              <a:rPr lang="en-US" sz="1200" kern="1200" baseline="0" dirty="0" smtClean="0">
                <a:solidFill>
                  <a:schemeClr val="tx1"/>
                </a:solidFill>
                <a:effectLst/>
                <a:latin typeface="+mn-lt"/>
                <a:ea typeface="+mn-ea"/>
                <a:cs typeface="+mn-cs"/>
              </a:rPr>
              <a:t> producers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8</a:t>
            </a:fld>
            <a:endParaRPr lang="en-US" dirty="0"/>
          </a:p>
        </p:txBody>
      </p:sp>
    </p:spTree>
    <p:extLst>
      <p:ext uri="{BB962C8B-B14F-4D97-AF65-F5344CB8AC3E}">
        <p14:creationId xmlns:p14="http://schemas.microsoft.com/office/powerpoint/2010/main" val="249349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purposes of this program, the margin is a </a:t>
            </a:r>
            <a:r>
              <a:rPr lang="en-US" sz="1200" b="1" kern="1200" dirty="0" smtClean="0">
                <a:solidFill>
                  <a:schemeClr val="tx1"/>
                </a:solidFill>
                <a:effectLst/>
                <a:latin typeface="+mn-lt"/>
                <a:ea typeface="+mn-ea"/>
                <a:cs typeface="+mn-cs"/>
              </a:rPr>
              <a:t>national average</a:t>
            </a:r>
            <a:r>
              <a:rPr lang="en-US" sz="1200" kern="1200" dirty="0" smtClean="0">
                <a:solidFill>
                  <a:schemeClr val="tx1"/>
                </a:solidFill>
                <a:effectLst/>
                <a:latin typeface="+mn-lt"/>
                <a:ea typeface="+mn-ea"/>
                <a:cs typeface="+mn-cs"/>
              </a:rPr>
              <a:t> margin, not the actual margin on your own farm. USDA will compute it using the national all-milk price and national average feed costs. Feed costs will be computed through a formula using national benchmark prices for corn, soybean meal and alfalfa hay. The formula will reflect the cost of feeding </a:t>
            </a:r>
            <a:r>
              <a:rPr lang="en-US" sz="1200" b="1"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the dairy animals on a farm, not just the cows being milked. The margin is the difference between the U.S. all-milk price and national average feed costs. </a:t>
            </a:r>
          </a:p>
          <a:p>
            <a:endParaRPr lang="en-US" dirty="0"/>
          </a:p>
        </p:txBody>
      </p:sp>
      <p:sp>
        <p:nvSpPr>
          <p:cNvPr id="4" name="Slide Number Placeholder 3"/>
          <p:cNvSpPr>
            <a:spLocks noGrp="1"/>
          </p:cNvSpPr>
          <p:nvPr>
            <p:ph type="sldNum" sz="quarter" idx="10"/>
          </p:nvPr>
        </p:nvSpPr>
        <p:spPr/>
        <p:txBody>
          <a:bodyPr/>
          <a:lstStyle/>
          <a:p>
            <a:fld id="{1290BB08-7DD1-4575-881E-91A359CF410E}" type="slidenum">
              <a:rPr lang="en-US" smtClean="0"/>
              <a:pPr/>
              <a:t>9</a:t>
            </a:fld>
            <a:endParaRPr lang="en-US" dirty="0"/>
          </a:p>
        </p:txBody>
      </p:sp>
    </p:spTree>
    <p:extLst>
      <p:ext uri="{BB962C8B-B14F-4D97-AF65-F5344CB8AC3E}">
        <p14:creationId xmlns:p14="http://schemas.microsoft.com/office/powerpoint/2010/main" val="521085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71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NMPFLogoPMS2811BlueWords"/>
          <p:cNvPicPr>
            <a:picLocks noChangeAspect="1" noChangeArrowheads="1"/>
          </p:cNvPicPr>
          <p:nvPr userDrawn="1"/>
        </p:nvPicPr>
        <p:blipFill>
          <a:blip r:embed="rId2" cstate="print"/>
          <a:srcRect/>
          <a:stretch>
            <a:fillRect/>
          </a:stretch>
        </p:blipFill>
        <p:spPr bwMode="auto">
          <a:xfrm>
            <a:off x="7543800" y="5029200"/>
            <a:ext cx="1433513" cy="1600200"/>
          </a:xfrm>
          <a:prstGeom prst="rect">
            <a:avLst/>
          </a:prstGeom>
          <a:noFill/>
          <a:ln w="9525">
            <a:noFill/>
            <a:miter lim="800000"/>
            <a:headEnd/>
            <a:tailEnd/>
          </a:ln>
        </p:spPr>
      </p:pic>
      <p:cxnSp>
        <p:nvCxnSpPr>
          <p:cNvPr id="9" name="Straight Connector 8"/>
          <p:cNvCxnSpPr/>
          <p:nvPr userDrawn="1"/>
        </p:nvCxnSpPr>
        <p:spPr>
          <a:xfrm>
            <a:off x="304800" y="6324600"/>
            <a:ext cx="7391400" cy="0"/>
          </a:xfrm>
          <a:prstGeom prst="line">
            <a:avLst/>
          </a:prstGeom>
          <a:ln w="22225">
            <a:solidFill>
              <a:srgbClr val="313E7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D8248-7AD4-4C66-A8E5-985069CCCC4D}" type="datetime1">
              <a:rPr lang="en-US" smtClean="0"/>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93005-6D70-4CE5-AE82-C490BC059104}" type="datetime1">
              <a:rPr lang="en-US" smtClean="0"/>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B60A7-9B61-4DDC-BF8F-86309230D01C}" type="datetime1">
              <a:rPr lang="en-US" smtClean="0"/>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DC273-2593-4AE4-B31A-7CC518BA57FC}" type="datetime1">
              <a:rPr lang="en-US" smtClean="0"/>
              <a:t>7/2/2015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2EC03-089E-4278-99F1-15F94F4B62C2}" type="datetime1">
              <a:rPr lang="en-US" smtClean="0"/>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6A548-C5F5-427F-83FE-5094569553B8}" type="datetime1">
              <a:rPr lang="en-US" smtClean="0"/>
              <a:t>7/2/2015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4AC00E-530F-43E6-BF86-255512997D97}" type="datetime1">
              <a:rPr lang="en-US" smtClean="0"/>
              <a:t>7/2/2015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BDC7C-F34B-4753-B143-C79CB97196F9}" type="datetime1">
              <a:rPr lang="en-US" smtClean="0"/>
              <a:t>7/2/2015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54846-266D-4F14-B38B-F5EB066D9069}" type="datetime1">
              <a:rPr lang="en-US" smtClean="0"/>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75404-8EC6-476E-8CBA-4A0FB9AAB1DC}" type="datetime1">
              <a:rPr lang="en-US" smtClean="0"/>
              <a:t>7/2/2015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2AB61-8FC6-4D02-A13A-93DF0551D60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286D5-04D5-4270-AB66-C502EADC5DCE}" type="datetime1">
              <a:rPr lang="en-US" smtClean="0"/>
              <a:t>7/2/2015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AB61-8FC6-4D02-A13A-93DF0551D60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futurefordairy.com/"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456234" y="800725"/>
            <a:ext cx="8077201" cy="1446550"/>
          </a:xfrm>
          <a:prstGeom prst="rect">
            <a:avLst/>
          </a:prstGeom>
          <a:solidFill>
            <a:srgbClr val="003399"/>
          </a:solid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The Dairy Farmer </a:t>
            </a:r>
          </a:p>
          <a:p>
            <a:pPr algn="ctr"/>
            <a:r>
              <a:rPr lang="en-US" sz="4400" b="1" dirty="0" smtClean="0">
                <a:solidFill>
                  <a:schemeClr val="bg1"/>
                </a:solidFill>
                <a:latin typeface="Arial" panose="020B0604020202020204" pitchFamily="34" charset="0"/>
                <a:cs typeface="Arial" panose="020B0604020202020204" pitchFamily="34" charset="0"/>
              </a:rPr>
              <a:t>Margin Protection Program</a:t>
            </a:r>
            <a:endParaRPr lang="en-US" sz="4400" b="1" dirty="0">
              <a:noFill/>
              <a:latin typeface="Arial" panose="020B0604020202020204" pitchFamily="34" charset="0"/>
              <a:cs typeface="Arial" panose="020B0604020202020204" pitchFamily="34" charset="0"/>
            </a:endParaRPr>
          </a:p>
        </p:txBody>
      </p:sp>
      <p:sp>
        <p:nvSpPr>
          <p:cNvPr id="6" name="Rectangle 5"/>
          <p:cNvSpPr/>
          <p:nvPr/>
        </p:nvSpPr>
        <p:spPr>
          <a:xfrm>
            <a:off x="457200" y="1524000"/>
            <a:ext cx="8077200" cy="830997"/>
          </a:xfrm>
          <a:prstGeom prst="rect">
            <a:avLst/>
          </a:prstGeom>
        </p:spPr>
        <p:txBody>
          <a:bodyPr wrap="square">
            <a:spAutoFit/>
          </a:bodyPr>
          <a:lstStyle/>
          <a:p>
            <a:pPr marL="457200" indent="-457200" fontAlgn="base">
              <a:spcBef>
                <a:spcPct val="0"/>
              </a:spcBef>
              <a:spcAft>
                <a:spcPct val="0"/>
              </a:spcAft>
              <a:buFont typeface="Wingdings" panose="05000000000000000000" pitchFamily="2" charset="2"/>
              <a:buChar char="§"/>
            </a:pPr>
            <a:endParaRPr lang="en-US" sz="2400" b="1" dirty="0" smtClean="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endParaRPr lang="en-US" sz="2400" b="1" dirty="0" smtClean="0">
              <a:solidFill>
                <a:srgbClr val="000000"/>
              </a:solidFill>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txBox="1">
            <a:spLocks/>
          </p:cNvSpPr>
          <p:nvPr/>
        </p:nvSpPr>
        <p:spPr>
          <a:xfrm>
            <a:off x="456233" y="2971800"/>
            <a:ext cx="8077201" cy="1752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i="1" dirty="0" smtClean="0">
                <a:latin typeface="Arial" panose="020B0604020202020204" pitchFamily="34" charset="0"/>
                <a:cs typeface="Arial" panose="020B0604020202020204" pitchFamily="34" charset="0"/>
              </a:rPr>
              <a:t>USDA’s Safety Net </a:t>
            </a:r>
          </a:p>
          <a:p>
            <a:pPr marL="0" indent="0" algn="ctr">
              <a:buNone/>
            </a:pPr>
            <a:r>
              <a:rPr lang="en-US" sz="3600" b="1" i="1" dirty="0" smtClean="0">
                <a:latin typeface="Arial" panose="020B0604020202020204" pitchFamily="34" charset="0"/>
                <a:cs typeface="Arial" panose="020B0604020202020204" pitchFamily="34" charset="0"/>
              </a:rPr>
              <a:t>For Producers:</a:t>
            </a:r>
          </a:p>
          <a:p>
            <a:pPr marL="0" indent="0" algn="ctr">
              <a:buNone/>
            </a:pPr>
            <a:r>
              <a:rPr lang="en-US" sz="3600" b="1" i="1" dirty="0" smtClean="0">
                <a:latin typeface="Arial" panose="020B0604020202020204" pitchFamily="34" charset="0"/>
                <a:cs typeface="Arial" panose="020B0604020202020204" pitchFamily="34" charset="0"/>
              </a:rPr>
              <a:t>2016 Enrollment Update </a:t>
            </a:r>
            <a:endParaRPr lang="en-US" sz="3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932AB61-8FC6-4D02-A13A-93DF0551D604}" type="slidenum">
              <a:rPr lang="en-US" smtClean="0"/>
              <a:pPr/>
              <a:t>1</a:t>
            </a:fld>
            <a:endParaRPr lang="en-US" dirty="0"/>
          </a:p>
        </p:txBody>
      </p:sp>
    </p:spTree>
    <p:extLst>
      <p:ext uri="{BB962C8B-B14F-4D97-AF65-F5344CB8AC3E}">
        <p14:creationId xmlns:p14="http://schemas.microsoft.com/office/powerpoint/2010/main" val="362355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457199" y="1752599"/>
            <a:ext cx="8077201" cy="3505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300"/>
              </a:spcAft>
              <a:buClr>
                <a:srgbClr val="003399"/>
              </a:buClr>
              <a:buNone/>
            </a:pPr>
            <a:r>
              <a:rPr lang="en-US" sz="2400" b="1" i="1" dirty="0" smtClean="0">
                <a:latin typeface="Arial" panose="020B0604020202020204" pitchFamily="34" charset="0"/>
                <a:cs typeface="Arial" panose="020B0604020202020204" pitchFamily="34" charset="0"/>
              </a:rPr>
              <a:t>All-Milk Price</a:t>
            </a:r>
          </a:p>
          <a:p>
            <a:pPr lvl="1">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Reported monthly by USDA’s</a:t>
            </a:r>
            <a:br>
              <a:rPr lang="en-US" sz="2000" b="1" i="1" dirty="0" smtClean="0">
                <a:latin typeface="Arial" panose="020B0604020202020204" pitchFamily="34" charset="0"/>
                <a:cs typeface="Arial" panose="020B0604020202020204" pitchFamily="34" charset="0"/>
              </a:rPr>
            </a:br>
            <a:r>
              <a:rPr lang="en-US" sz="2000" b="1" i="1" dirty="0" smtClean="0">
                <a:latin typeface="Arial" panose="020B0604020202020204" pitchFamily="34" charset="0"/>
                <a:cs typeface="Arial" panose="020B0604020202020204" pitchFamily="34" charset="0"/>
              </a:rPr>
              <a:t>National Agricultural Statistics</a:t>
            </a:r>
            <a:br>
              <a:rPr lang="en-US" sz="2000" b="1" i="1" dirty="0" smtClean="0">
                <a:latin typeface="Arial" panose="020B0604020202020204" pitchFamily="34" charset="0"/>
                <a:cs typeface="Arial" panose="020B0604020202020204" pitchFamily="34" charset="0"/>
              </a:rPr>
            </a:br>
            <a:r>
              <a:rPr lang="en-US" sz="2000" b="1" i="1" dirty="0" smtClean="0">
                <a:latin typeface="Arial" panose="020B0604020202020204" pitchFamily="34" charset="0"/>
                <a:cs typeface="Arial" panose="020B0604020202020204" pitchFamily="34" charset="0"/>
              </a:rPr>
              <a:t>Service </a:t>
            </a:r>
          </a:p>
          <a:p>
            <a:pPr lvl="1">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Includes premiums</a:t>
            </a:r>
          </a:p>
          <a:p>
            <a:pPr lvl="1">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Excludes hauling costs</a:t>
            </a:r>
          </a:p>
          <a:p>
            <a:pPr lvl="1">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Best measure of average prices received by U.S. dairy farmers</a:t>
            </a:r>
            <a:endParaRPr lang="en-US" sz="2400" dirty="0"/>
          </a:p>
        </p:txBody>
      </p:sp>
      <p:sp>
        <p:nvSpPr>
          <p:cNvPr id="9" name="TextBox 8"/>
          <p:cNvSpPr txBox="1"/>
          <p:nvPr/>
        </p:nvSpPr>
        <p:spPr>
          <a:xfrm flipH="1">
            <a:off x="457199" y="533400"/>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What’s the Margin?</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7597" b="12832"/>
          <a:stretch/>
        </p:blipFill>
        <p:spPr>
          <a:xfrm>
            <a:off x="5334000" y="1905000"/>
            <a:ext cx="3147060" cy="1975688"/>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10</a:t>
            </a:fld>
            <a:endParaRPr lang="en-US" dirty="0"/>
          </a:p>
        </p:txBody>
      </p:sp>
    </p:spTree>
    <p:extLst>
      <p:ext uri="{BB962C8B-B14F-4D97-AF65-F5344CB8AC3E}">
        <p14:creationId xmlns:p14="http://schemas.microsoft.com/office/powerpoint/2010/main" val="4226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xEl>
                                              <p:pRg st="0" end="0"/>
                                            </p:txEl>
                                          </p:spTgt>
                                        </p:tgtEl>
                                      </p:cBhvr>
                                    </p:animEffect>
                                    <p:animScale>
                                      <p:cBhvr>
                                        <p:cTn id="7" dur="25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295400"/>
            <a:ext cx="8077201" cy="3582519"/>
          </a:xfrm>
          <a:prstGeom prst="rect">
            <a:avLst/>
          </a:prstGeom>
        </p:spPr>
        <p:txBody>
          <a:bodyPr wrap="square">
            <a:spAutoFit/>
          </a:bodyPr>
          <a:lstStyle/>
          <a:p>
            <a:pPr>
              <a:lnSpc>
                <a:spcPct val="110000"/>
              </a:lnSpc>
              <a:spcAft>
                <a:spcPts val="300"/>
              </a:spcAft>
              <a:buClr>
                <a:srgbClr val="003399"/>
              </a:buClr>
            </a:pPr>
            <a:r>
              <a:rPr lang="en-US" sz="2400" b="1" i="1" dirty="0">
                <a:latin typeface="Arial" panose="020B0604020202020204" pitchFamily="34" charset="0"/>
                <a:cs typeface="Arial" panose="020B0604020202020204" pitchFamily="34" charset="0"/>
              </a:rPr>
              <a:t>National Average Feed Cost calculation </a:t>
            </a:r>
            <a:r>
              <a:rPr lang="en-US" sz="2400" b="1" i="1" dirty="0" smtClean="0">
                <a:latin typeface="Arial" panose="020B0604020202020204" pitchFamily="34" charset="0"/>
                <a:cs typeface="Arial" panose="020B0604020202020204" pitchFamily="34" charset="0"/>
              </a:rPr>
              <a:t>using …</a:t>
            </a:r>
          </a:p>
          <a:p>
            <a:pPr marL="800100" lvl="1" indent="-342900">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USDA </a:t>
            </a:r>
            <a:r>
              <a:rPr lang="en-US" sz="2000" b="1" i="1" dirty="0">
                <a:latin typeface="Arial" panose="020B0604020202020204" pitchFamily="34" charset="0"/>
                <a:cs typeface="Arial" panose="020B0604020202020204" pitchFamily="34" charset="0"/>
              </a:rPr>
              <a:t>Ag </a:t>
            </a:r>
            <a:r>
              <a:rPr lang="en-US" sz="2000" b="1" i="1" dirty="0" smtClean="0">
                <a:latin typeface="Arial" panose="020B0604020202020204" pitchFamily="34" charset="0"/>
                <a:cs typeface="Arial" panose="020B0604020202020204" pitchFamily="34" charset="0"/>
              </a:rPr>
              <a:t>Prices </a:t>
            </a:r>
            <a:r>
              <a:rPr lang="en-US" sz="2000" b="1" i="1" dirty="0">
                <a:latin typeface="Arial" panose="020B0604020202020204" pitchFamily="34" charset="0"/>
                <a:cs typeface="Arial" panose="020B0604020202020204" pitchFamily="34" charset="0"/>
              </a:rPr>
              <a:t>report for </a:t>
            </a:r>
            <a:r>
              <a:rPr lang="en-US" sz="2000" b="1" i="1" dirty="0" smtClean="0">
                <a:latin typeface="Arial" panose="020B0604020202020204" pitchFamily="34" charset="0"/>
                <a:cs typeface="Arial" panose="020B0604020202020204" pitchFamily="34" charset="0"/>
              </a:rPr>
              <a:t>corn/bushel</a:t>
            </a:r>
            <a:endParaRPr lang="en-US" sz="2000" b="1" i="1" dirty="0">
              <a:latin typeface="Arial" panose="020B0604020202020204" pitchFamily="34" charset="0"/>
              <a:cs typeface="Arial" panose="020B0604020202020204" pitchFamily="34" charset="0"/>
            </a:endParaRPr>
          </a:p>
          <a:p>
            <a:pPr marL="800100" lvl="1" indent="-342900">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USDA </a:t>
            </a:r>
            <a:r>
              <a:rPr lang="en-US" sz="2000" b="1" i="1" dirty="0">
                <a:latin typeface="Arial" panose="020B0604020202020204" pitchFamily="34" charset="0"/>
                <a:cs typeface="Arial" panose="020B0604020202020204" pitchFamily="34" charset="0"/>
              </a:rPr>
              <a:t>Ag </a:t>
            </a:r>
            <a:r>
              <a:rPr lang="en-US" sz="2000" b="1" i="1" dirty="0" smtClean="0">
                <a:latin typeface="Arial" panose="020B0604020202020204" pitchFamily="34" charset="0"/>
                <a:cs typeface="Arial" panose="020B0604020202020204" pitchFamily="34" charset="0"/>
              </a:rPr>
              <a:t>Market </a:t>
            </a:r>
            <a:r>
              <a:rPr lang="en-US" sz="2000" b="1" i="1" dirty="0">
                <a:latin typeface="Arial" panose="020B0604020202020204" pitchFamily="34" charset="0"/>
                <a:cs typeface="Arial" panose="020B0604020202020204" pitchFamily="34" charset="0"/>
              </a:rPr>
              <a:t>News </a:t>
            </a:r>
            <a:r>
              <a:rPr lang="en-US" sz="2000" b="1" i="1" dirty="0" smtClean="0">
                <a:latin typeface="Arial" panose="020B0604020202020204" pitchFamily="34" charset="0"/>
                <a:cs typeface="Arial" panose="020B0604020202020204" pitchFamily="34" charset="0"/>
              </a:rPr>
              <a:t>Central </a:t>
            </a:r>
            <a:r>
              <a:rPr lang="en-US" sz="2000" b="1" i="1" dirty="0">
                <a:latin typeface="Arial" panose="020B0604020202020204" pitchFamily="34" charset="0"/>
                <a:cs typeface="Arial" panose="020B0604020202020204" pitchFamily="34" charset="0"/>
              </a:rPr>
              <a:t>Illinois soybean </a:t>
            </a:r>
            <a:r>
              <a:rPr lang="en-US" sz="2000" b="1" i="1" dirty="0" smtClean="0">
                <a:latin typeface="Arial" panose="020B0604020202020204" pitchFamily="34" charset="0"/>
                <a:cs typeface="Arial" panose="020B0604020202020204" pitchFamily="34" charset="0"/>
              </a:rPr>
              <a:t>meal/ton</a:t>
            </a:r>
          </a:p>
          <a:p>
            <a:pPr marL="800100" lvl="1" indent="-342900">
              <a:lnSpc>
                <a:spcPct val="110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USDA </a:t>
            </a:r>
            <a:r>
              <a:rPr lang="en-US" sz="2000" b="1" i="1" dirty="0">
                <a:latin typeface="Arial" panose="020B0604020202020204" pitchFamily="34" charset="0"/>
                <a:cs typeface="Arial" panose="020B0604020202020204" pitchFamily="34" charset="0"/>
              </a:rPr>
              <a:t>Ag </a:t>
            </a:r>
            <a:r>
              <a:rPr lang="en-US" sz="2000" b="1" i="1" dirty="0" smtClean="0">
                <a:latin typeface="Arial" panose="020B0604020202020204" pitchFamily="34" charset="0"/>
                <a:cs typeface="Arial" panose="020B0604020202020204" pitchFamily="34" charset="0"/>
              </a:rPr>
              <a:t>Prices report for alfalfa hay/ton</a:t>
            </a:r>
          </a:p>
          <a:p>
            <a:pPr lvl="1">
              <a:lnSpc>
                <a:spcPct val="110000"/>
              </a:lnSpc>
              <a:spcAft>
                <a:spcPts val="300"/>
              </a:spcAft>
              <a:buClr>
                <a:srgbClr val="003399"/>
              </a:buClr>
            </a:pPr>
            <a:endParaRPr lang="en-US" sz="2000" b="1" i="1" dirty="0" smtClean="0">
              <a:latin typeface="Arial" panose="020B0604020202020204" pitchFamily="34" charset="0"/>
              <a:cs typeface="Arial" panose="020B0604020202020204" pitchFamily="34" charset="0"/>
            </a:endParaRPr>
          </a:p>
          <a:p>
            <a:pPr>
              <a:lnSpc>
                <a:spcPct val="110000"/>
              </a:lnSpc>
              <a:spcAft>
                <a:spcPts val="300"/>
              </a:spcAft>
              <a:buClr>
                <a:srgbClr val="003399"/>
              </a:buClr>
            </a:pPr>
            <a:r>
              <a:rPr lang="en-US" sz="2400" b="1" i="1" dirty="0">
                <a:latin typeface="Arial" panose="020B0604020202020204" pitchFamily="34" charset="0"/>
                <a:cs typeface="Arial" panose="020B0604020202020204" pitchFamily="34" charset="0"/>
              </a:rPr>
              <a:t>National Average Cost of </a:t>
            </a:r>
            <a:r>
              <a:rPr lang="en-US" sz="2400" b="1" i="1" dirty="0" smtClean="0">
                <a:latin typeface="Arial" panose="020B0604020202020204" pitchFamily="34" charset="0"/>
                <a:cs typeface="Arial" panose="020B0604020202020204" pitchFamily="34" charset="0"/>
              </a:rPr>
              <a:t>Feed Calculation</a:t>
            </a:r>
          </a:p>
          <a:p>
            <a:pPr lvl="1">
              <a:lnSpc>
                <a:spcPct val="110000"/>
              </a:lnSpc>
              <a:spcAft>
                <a:spcPts val="300"/>
              </a:spcAft>
              <a:buClr>
                <a:srgbClr val="003399"/>
              </a:buClr>
            </a:pPr>
            <a:r>
              <a:rPr lang="en-US" sz="2000" b="1" i="1" dirty="0" smtClean="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1.0728 X U.S. average corn </a:t>
            </a:r>
            <a:r>
              <a:rPr lang="en-US" sz="2000" b="1" i="1" dirty="0" smtClean="0">
                <a:latin typeface="Arial" panose="020B0604020202020204" pitchFamily="34" charset="0"/>
                <a:cs typeface="Arial" panose="020B0604020202020204" pitchFamily="34" charset="0"/>
              </a:rPr>
              <a:t>price/bushel</a:t>
            </a:r>
          </a:p>
          <a:p>
            <a:pPr lvl="1">
              <a:lnSpc>
                <a:spcPct val="110000"/>
              </a:lnSpc>
              <a:spcAft>
                <a:spcPts val="300"/>
              </a:spcAft>
              <a:buClr>
                <a:srgbClr val="003399"/>
              </a:buClr>
            </a:pPr>
            <a:r>
              <a:rPr lang="en-US" sz="2000" b="1" i="1" dirty="0" smtClean="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0.00735 X Central Illinois soybean meal </a:t>
            </a:r>
            <a:r>
              <a:rPr lang="en-US" sz="2000" b="1" i="1" dirty="0" smtClean="0">
                <a:latin typeface="Arial" panose="020B0604020202020204" pitchFamily="34" charset="0"/>
                <a:cs typeface="Arial" panose="020B0604020202020204" pitchFamily="34" charset="0"/>
              </a:rPr>
              <a:t>price/ton </a:t>
            </a:r>
          </a:p>
          <a:p>
            <a:pPr lvl="1">
              <a:lnSpc>
                <a:spcPct val="110000"/>
              </a:lnSpc>
              <a:spcAft>
                <a:spcPts val="300"/>
              </a:spcAft>
              <a:buClr>
                <a:srgbClr val="003399"/>
              </a:buClr>
            </a:pPr>
            <a:r>
              <a:rPr lang="en-US" sz="2000" b="1" i="1" dirty="0" smtClean="0">
                <a:latin typeface="Arial" panose="020B0604020202020204" pitchFamily="34" charset="0"/>
                <a:cs typeface="Arial" panose="020B0604020202020204" pitchFamily="34" charset="0"/>
              </a:rPr>
              <a:t>+ 0.0137 X </a:t>
            </a:r>
            <a:r>
              <a:rPr lang="en-US" sz="2000" b="1" i="1" dirty="0">
                <a:latin typeface="Arial" panose="020B0604020202020204" pitchFamily="34" charset="0"/>
                <a:cs typeface="Arial" panose="020B0604020202020204" pitchFamily="34" charset="0"/>
              </a:rPr>
              <a:t>U.S. average alfalfa hay </a:t>
            </a:r>
            <a:r>
              <a:rPr lang="en-US" sz="2000" b="1" i="1" dirty="0" smtClean="0">
                <a:latin typeface="Arial" panose="020B0604020202020204" pitchFamily="34" charset="0"/>
                <a:cs typeface="Arial" panose="020B0604020202020204" pitchFamily="34" charset="0"/>
              </a:rPr>
              <a:t>price/ton</a:t>
            </a:r>
            <a:endParaRPr lang="en-US" sz="2400" b="1" dirty="0"/>
          </a:p>
        </p:txBody>
      </p:sp>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What’s the Margin?</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11</a:t>
            </a:fld>
            <a:endParaRPr lang="en-US" dirty="0"/>
          </a:p>
        </p:txBody>
      </p:sp>
    </p:spTree>
    <p:extLst>
      <p:ext uri="{BB962C8B-B14F-4D97-AF65-F5344CB8AC3E}">
        <p14:creationId xmlns:p14="http://schemas.microsoft.com/office/powerpoint/2010/main" val="16524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4" dur="500"/>
                                        <p:tgtEl>
                                          <p:spTgt spid="7">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1000"/>
                                        <p:tgtEl>
                                          <p:spTgt spid="7">
                                            <p:txEl>
                                              <p:pRg st="5" end="5"/>
                                            </p:txEl>
                                          </p:spTgt>
                                        </p:tgtEl>
                                      </p:cBhvr>
                                    </p:animEffect>
                                    <p:anim calcmode="lin" valueType="num">
                                      <p:cBhvr>
                                        <p:cTn id="2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2" dur="500"/>
                                        <p:tgtEl>
                                          <p:spTgt spid="7">
                                            <p:txEl>
                                              <p:pRg st="6" end="6"/>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5" dur="500"/>
                                        <p:tgtEl>
                                          <p:spTgt spid="7">
                                            <p:txEl>
                                              <p:pRg st="7" end="7"/>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randombar(horizontal)">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What’s the Margin?</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8010" b="19858"/>
          <a:stretch/>
        </p:blipFill>
        <p:spPr>
          <a:xfrm>
            <a:off x="1219200" y="1375545"/>
            <a:ext cx="6477000" cy="4034655"/>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12</a:t>
            </a:fld>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3939010273"/>
              </p:ext>
            </p:extLst>
          </p:nvPr>
        </p:nvGraphicFramePr>
        <p:xfrm>
          <a:off x="1600200" y="1600200"/>
          <a:ext cx="5870448" cy="32735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994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198" y="1327848"/>
            <a:ext cx="8077201" cy="3754874"/>
          </a:xfrm>
          <a:prstGeom prst="rect">
            <a:avLst/>
          </a:prstGeom>
        </p:spPr>
        <p:txBody>
          <a:bodyPr wrap="square">
            <a:spAutoFit/>
          </a:bodyPr>
          <a:lstStyle/>
          <a:p>
            <a:pPr>
              <a:lnSpc>
                <a:spcPct val="105000"/>
              </a:lnSpc>
              <a:spcAft>
                <a:spcPts val="300"/>
              </a:spcAft>
              <a:buClr>
                <a:srgbClr val="003399"/>
              </a:buClr>
            </a:pPr>
            <a:r>
              <a:rPr lang="en-US" sz="2000" b="1" i="1" dirty="0" smtClean="0">
                <a:latin typeface="Arial" panose="020B0604020202020204" pitchFamily="34" charset="0"/>
                <a:cs typeface="Arial" panose="020B0604020202020204" pitchFamily="34" charset="0"/>
              </a:rPr>
              <a:t>Initially equals the highest production in either 2011, 2012 or 2013</a:t>
            </a:r>
          </a:p>
          <a:p>
            <a:pPr>
              <a:lnSpc>
                <a:spcPct val="105000"/>
              </a:lnSpc>
              <a:spcAft>
                <a:spcPts val="300"/>
              </a:spcAft>
              <a:buClr>
                <a:srgbClr val="003399"/>
              </a:buClr>
            </a:pPr>
            <a:endParaRPr lang="en-US"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000" b="1" i="1" dirty="0" smtClean="0">
                <a:latin typeface="Arial" panose="020B0604020202020204" pitchFamily="34" charset="0"/>
                <a:cs typeface="Arial" panose="020B0604020202020204" pitchFamily="34" charset="0"/>
              </a:rPr>
              <a:t>Yearly increases based on average growth in national production</a:t>
            </a:r>
          </a:p>
          <a:p>
            <a:pPr marL="285750" indent="-285750">
              <a:lnSpc>
                <a:spcPct val="105000"/>
              </a:lnSpc>
              <a:spcAft>
                <a:spcPts val="300"/>
              </a:spcAft>
              <a:buClr>
                <a:srgbClr val="003399"/>
              </a:buClr>
              <a:buFont typeface="Arial" panose="020B0604020202020204" pitchFamily="34" charset="0"/>
              <a:buChar char="•"/>
            </a:pPr>
            <a:r>
              <a:rPr lang="en-US" dirty="0" smtClean="0">
                <a:latin typeface="Arial" panose="020B0604020202020204" pitchFamily="34" charset="0"/>
                <a:cs typeface="Arial" panose="020B0604020202020204" pitchFamily="34" charset="0"/>
              </a:rPr>
              <a:t>Since USDA </a:t>
            </a:r>
            <a:r>
              <a:rPr lang="en-US" dirty="0">
                <a:latin typeface="Arial" panose="020B0604020202020204" pitchFamily="34" charset="0"/>
                <a:cs typeface="Arial" panose="020B0604020202020204" pitchFamily="34" charset="0"/>
              </a:rPr>
              <a:t>determined milk production increased </a:t>
            </a:r>
            <a:r>
              <a:rPr lang="en-US" dirty="0" smtClean="0">
                <a:latin typeface="Arial" panose="020B0604020202020204" pitchFamily="34" charset="0"/>
                <a:cs typeface="Arial" panose="020B0604020202020204" pitchFamily="34" charset="0"/>
              </a:rPr>
              <a:t>2.61% in 2014, those in </a:t>
            </a:r>
            <a:r>
              <a:rPr lang="en-US" dirty="0">
                <a:latin typeface="Arial" panose="020B0604020202020204" pitchFamily="34" charset="0"/>
                <a:cs typeface="Arial" panose="020B0604020202020204" pitchFamily="34" charset="0"/>
              </a:rPr>
              <a:t>the program will see </a:t>
            </a:r>
            <a:r>
              <a:rPr lang="en-US" dirty="0" smtClean="0">
                <a:latin typeface="Arial" panose="020B0604020202020204" pitchFamily="34" charset="0"/>
                <a:cs typeface="Arial" panose="020B0604020202020204" pitchFamily="34" charset="0"/>
              </a:rPr>
              <a:t>production </a:t>
            </a:r>
            <a:r>
              <a:rPr lang="en-US" dirty="0">
                <a:latin typeface="Arial" panose="020B0604020202020204" pitchFamily="34" charset="0"/>
                <a:cs typeface="Arial" panose="020B0604020202020204" pitchFamily="34" charset="0"/>
              </a:rPr>
              <a:t>history increase by </a:t>
            </a:r>
            <a:r>
              <a:rPr lang="en-US" dirty="0" smtClean="0">
                <a:latin typeface="Arial" panose="020B0604020202020204" pitchFamily="34" charset="0"/>
                <a:cs typeface="Arial" panose="020B0604020202020204" pitchFamily="34" charset="0"/>
              </a:rPr>
              <a:t>2.61% for 2016</a:t>
            </a:r>
            <a:endParaRPr lang="en-US" b="1" i="1" dirty="0" smtClean="0">
              <a:solidFill>
                <a:srgbClr val="FF0000"/>
              </a:solidFill>
              <a:latin typeface="Arial" panose="020B0604020202020204" pitchFamily="34" charset="0"/>
              <a:cs typeface="Arial" panose="020B0604020202020204" pitchFamily="34" charset="0"/>
            </a:endParaRPr>
          </a:p>
          <a:p>
            <a:pPr marL="285750" indent="-285750">
              <a:lnSpc>
                <a:spcPct val="105000"/>
              </a:lnSpc>
              <a:spcAft>
                <a:spcPts val="300"/>
              </a:spcAft>
              <a:buClr>
                <a:srgbClr val="003399"/>
              </a:buClr>
              <a:buFont typeface="Arial" panose="020B0604020202020204" pitchFamily="34" charset="0"/>
              <a:buChar char="•"/>
            </a:pPr>
            <a:endParaRPr lang="en-US"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000" b="1" i="1" dirty="0" smtClean="0">
                <a:latin typeface="Arial" panose="020B0604020202020204" pitchFamily="34" charset="0"/>
                <a:cs typeface="Arial" panose="020B0604020202020204" pitchFamily="34" charset="0"/>
              </a:rPr>
              <a:t>Expansion beyond national average is not insured</a:t>
            </a:r>
          </a:p>
          <a:p>
            <a:pPr>
              <a:lnSpc>
                <a:spcPct val="105000"/>
              </a:lnSpc>
              <a:spcAft>
                <a:spcPts val="300"/>
              </a:spcAft>
              <a:buClr>
                <a:srgbClr val="003399"/>
              </a:buClr>
            </a:pPr>
            <a:endParaRPr lang="en-US"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000" b="1" i="1" dirty="0" smtClean="0">
                <a:latin typeface="Arial" panose="020B0604020202020204" pitchFamily="34" charset="0"/>
                <a:cs typeface="Arial" panose="020B0604020202020204" pitchFamily="34" charset="0"/>
              </a:rPr>
              <a:t>New producers extrapolate based on actual production or average milk per cow</a:t>
            </a:r>
            <a:endParaRPr lang="en-US" sz="2000" i="1" dirty="0"/>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What’s Your Production History?</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F932AB61-8FC6-4D02-A13A-93DF0551D604}"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199" y="1447800"/>
            <a:ext cx="8077201" cy="3607141"/>
          </a:xfrm>
          <a:prstGeom prst="rect">
            <a:avLst/>
          </a:prstGeom>
        </p:spPr>
        <p:txBody>
          <a:bodyPr wrap="square">
            <a:spAutoFit/>
          </a:bodyPr>
          <a:lstStyle/>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If a farm is sold, production history can move with the farmer or stay with the farm, but not both</a:t>
            </a:r>
          </a:p>
          <a:p>
            <a:pPr marL="342900" indent="-342900">
              <a:lnSpc>
                <a:spcPct val="105000"/>
              </a:lnSpc>
              <a:spcAft>
                <a:spcPts val="300"/>
              </a:spcAft>
              <a:buClr>
                <a:srgbClr val="003399"/>
              </a:buClr>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Producers may combine production histories from different facilities, but those facilities will no longer have a production history</a:t>
            </a:r>
          </a:p>
          <a:p>
            <a:pPr>
              <a:lnSpc>
                <a:spcPct val="105000"/>
              </a:lnSpc>
              <a:spcAft>
                <a:spcPts val="300"/>
              </a:spcAft>
              <a:buClr>
                <a:srgbClr val="003399"/>
              </a:buClr>
            </a:pPr>
            <a:endParaRPr lang="en-US" sz="2000"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Individual cases will be reviewed by local FSA offices and FSA Washington, and can be appealed</a:t>
            </a:r>
            <a:endParaRPr lang="en-US" sz="2400" i="1" dirty="0">
              <a:latin typeface="Arial" panose="020B0604020202020204" pitchFamily="34" charset="0"/>
              <a:cs typeface="Arial" panose="020B0604020202020204" pitchFamily="34" charset="0"/>
            </a:endParaRPr>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 If You Sell or Move?</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14</a:t>
            </a:fld>
            <a:endParaRPr lang="en-US" dirty="0"/>
          </a:p>
        </p:txBody>
      </p:sp>
    </p:spTree>
    <p:extLst>
      <p:ext uri="{BB962C8B-B14F-4D97-AF65-F5344CB8AC3E}">
        <p14:creationId xmlns:p14="http://schemas.microsoft.com/office/powerpoint/2010/main" val="48812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9"/>
            <a:ext cx="76962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7" name="Rectangle 6"/>
          <p:cNvSpPr/>
          <p:nvPr/>
        </p:nvSpPr>
        <p:spPr>
          <a:xfrm>
            <a:off x="457200" y="1426726"/>
            <a:ext cx="8077200" cy="3323987"/>
          </a:xfrm>
          <a:prstGeom prst="rect">
            <a:avLst/>
          </a:prstGeom>
        </p:spPr>
        <p:txBody>
          <a:bodyPr wrap="square">
            <a:spAutoFit/>
          </a:bodyPr>
          <a:lstStyle/>
          <a:p>
            <a:pPr>
              <a:spcBef>
                <a:spcPts val="0"/>
              </a:spcBef>
              <a:spcAft>
                <a:spcPts val="600"/>
              </a:spcAft>
              <a:buClr>
                <a:srgbClr val="003399"/>
              </a:buClr>
            </a:pPr>
            <a:r>
              <a:rPr lang="en-US" sz="2000" b="1" i="1" dirty="0" smtClean="0">
                <a:latin typeface="Arial" panose="020B0604020202020204" pitchFamily="34" charset="0"/>
                <a:cs typeface="Arial" panose="020B0604020202020204" pitchFamily="34" charset="0"/>
              </a:rPr>
              <a:t>Producers cannot be in both at the same time </a:t>
            </a:r>
          </a:p>
          <a:p>
            <a:pPr>
              <a:spcBef>
                <a:spcPts val="0"/>
              </a:spcBef>
              <a:spcAft>
                <a:spcPts val="600"/>
              </a:spcAft>
              <a:buClr>
                <a:srgbClr val="003399"/>
              </a:buClr>
            </a:pPr>
            <a:endParaRPr lang="en-US" sz="2000" b="1" i="1" dirty="0" smtClean="0">
              <a:latin typeface="Arial" panose="020B0604020202020204" pitchFamily="34" charset="0"/>
              <a:cs typeface="Arial" panose="020B0604020202020204" pitchFamily="34" charset="0"/>
            </a:endParaRPr>
          </a:p>
          <a:p>
            <a:pPr>
              <a:spcBef>
                <a:spcPts val="0"/>
              </a:spcBef>
              <a:spcAft>
                <a:spcPts val="600"/>
              </a:spcAft>
              <a:buClr>
                <a:srgbClr val="003399"/>
              </a:buClr>
            </a:pPr>
            <a:r>
              <a:rPr lang="en-US" sz="2000" b="1" i="1" dirty="0" smtClean="0">
                <a:latin typeface="Arial" panose="020B0604020202020204" pitchFamily="34" charset="0"/>
                <a:cs typeface="Arial" panose="020B0604020202020204" pitchFamily="34" charset="0"/>
              </a:rPr>
              <a:t>Producers in LGM for 2015 can sign up for MPP, if they do so by September 30 </a:t>
            </a:r>
            <a:r>
              <a:rPr lang="en-US" sz="2000" b="1" i="1" dirty="0" smtClean="0">
                <a:solidFill>
                  <a:srgbClr val="FF0000"/>
                </a:solidFill>
                <a:latin typeface="Arial" panose="020B0604020202020204" pitchFamily="34" charset="0"/>
                <a:cs typeface="Arial" panose="020B0604020202020204" pitchFamily="34" charset="0"/>
              </a:rPr>
              <a:t> </a:t>
            </a:r>
          </a:p>
          <a:p>
            <a:pPr>
              <a:spcBef>
                <a:spcPts val="0"/>
              </a:spcBef>
              <a:spcAft>
                <a:spcPts val="600"/>
              </a:spcAft>
              <a:buClr>
                <a:srgbClr val="003399"/>
              </a:buClr>
            </a:pPr>
            <a:endParaRPr lang="en-US" sz="2000" b="1" i="1" dirty="0">
              <a:latin typeface="Arial" panose="020B0604020202020204" pitchFamily="34" charset="0"/>
              <a:cs typeface="Arial" panose="020B0604020202020204" pitchFamily="34" charset="0"/>
            </a:endParaRPr>
          </a:p>
          <a:p>
            <a:pPr>
              <a:spcBef>
                <a:spcPts val="0"/>
              </a:spcBef>
              <a:spcAft>
                <a:spcPts val="600"/>
              </a:spcAft>
              <a:buClr>
                <a:srgbClr val="003399"/>
              </a:buClr>
            </a:pPr>
            <a:r>
              <a:rPr lang="en-US" sz="2000" b="1" i="1" dirty="0" smtClean="0">
                <a:latin typeface="Arial" panose="020B0604020202020204" pitchFamily="34" charset="0"/>
                <a:cs typeface="Arial" panose="020B0604020202020204" pitchFamily="34" charset="0"/>
              </a:rPr>
              <a:t>Transition will occur after all target marketings under LGM are completed</a:t>
            </a:r>
          </a:p>
          <a:p>
            <a:pPr>
              <a:spcBef>
                <a:spcPts val="0"/>
              </a:spcBef>
              <a:spcAft>
                <a:spcPts val="600"/>
              </a:spcAft>
              <a:buClr>
                <a:srgbClr val="003399"/>
              </a:buClr>
            </a:pPr>
            <a:r>
              <a:rPr lang="en-US" sz="2000" b="1" i="1" dirty="0" smtClean="0">
                <a:latin typeface="Arial" panose="020B0604020202020204" pitchFamily="34" charset="0"/>
                <a:cs typeface="Arial" panose="020B0604020202020204" pitchFamily="34" charset="0"/>
              </a:rPr>
              <a:t> </a:t>
            </a:r>
          </a:p>
          <a:p>
            <a:pPr>
              <a:spcBef>
                <a:spcPts val="0"/>
              </a:spcBef>
              <a:spcAft>
                <a:spcPts val="600"/>
              </a:spcAft>
              <a:buClr>
                <a:srgbClr val="003399"/>
              </a:buClr>
            </a:pPr>
            <a:r>
              <a:rPr lang="en-US" sz="2000" b="1" i="1" dirty="0" smtClean="0">
                <a:latin typeface="Arial" panose="020B0604020202020204" pitchFamily="34" charset="0"/>
                <a:cs typeface="Arial" panose="020B0604020202020204" pitchFamily="34" charset="0"/>
              </a:rPr>
              <a:t>Producers who have signed for MPP  cannot go back to LGM</a:t>
            </a:r>
          </a:p>
        </p:txBody>
      </p:sp>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LGM &amp; MPP</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15</a:t>
            </a:fld>
            <a:endParaRPr lang="en-US" dirty="0"/>
          </a:p>
        </p:txBody>
      </p:sp>
    </p:spTree>
    <p:extLst>
      <p:ext uri="{BB962C8B-B14F-4D97-AF65-F5344CB8AC3E}">
        <p14:creationId xmlns:p14="http://schemas.microsoft.com/office/powerpoint/2010/main" val="218876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8809" y="68766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7" name="Rectangle 6"/>
          <p:cNvSpPr/>
          <p:nvPr/>
        </p:nvSpPr>
        <p:spPr>
          <a:xfrm>
            <a:off x="457199" y="1524000"/>
            <a:ext cx="4114801" cy="3570208"/>
          </a:xfrm>
          <a:prstGeom prst="rect">
            <a:avLst/>
          </a:prstGeom>
        </p:spPr>
        <p:txBody>
          <a:bodyPr wrap="square">
            <a:spAutoFit/>
          </a:bodyPr>
          <a:lstStyle/>
          <a:p>
            <a:pPr>
              <a:spcAft>
                <a:spcPts val="600"/>
              </a:spcAft>
              <a:buClr>
                <a:srgbClr val="003399"/>
              </a:buClr>
            </a:pPr>
            <a:r>
              <a:rPr lang="en-US" sz="2400" b="1" i="1" dirty="0" smtClean="0">
                <a:latin typeface="Arial" panose="020B0604020202020204" pitchFamily="34" charset="0"/>
                <a:cs typeface="Arial" panose="020B0604020202020204" pitchFamily="34" charset="0"/>
              </a:rPr>
              <a:t>Producers can protect between 25% to 90% of production history, in 5% increments</a:t>
            </a:r>
          </a:p>
          <a:p>
            <a:pPr marL="457200" indent="-457200">
              <a:spcAft>
                <a:spcPts val="600"/>
              </a:spcAft>
              <a:buClr>
                <a:srgbClr val="003399"/>
              </a:buClr>
              <a:buFont typeface="Wingdings" pitchFamily="2" charset="2"/>
              <a:buChar char="§"/>
            </a:pPr>
            <a:endParaRPr lang="en-US" sz="2000" b="1" i="1" dirty="0" smtClean="0">
              <a:latin typeface="Arial" panose="020B0604020202020204" pitchFamily="34" charset="0"/>
              <a:cs typeface="Arial" panose="020B0604020202020204" pitchFamily="34" charset="0"/>
            </a:endParaRPr>
          </a:p>
          <a:p>
            <a:pPr>
              <a:spcAft>
                <a:spcPts val="600"/>
              </a:spcAft>
              <a:buClr>
                <a:srgbClr val="003399"/>
              </a:buClr>
            </a:pPr>
            <a:r>
              <a:rPr lang="en-US" sz="2400" b="1" i="1" dirty="0" smtClean="0">
                <a:latin typeface="Arial" panose="020B0604020202020204" pitchFamily="34" charset="0"/>
                <a:cs typeface="Arial" panose="020B0604020202020204" pitchFamily="34" charset="0"/>
              </a:rPr>
              <a:t>Producers can choose a level of margin protection, from $4/cwt to $8/cwt, in 50¢ increments</a:t>
            </a:r>
          </a:p>
        </p:txBody>
      </p:sp>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Annual Decisions</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983" t="28999" r="16459" b="8666"/>
          <a:stretch/>
        </p:blipFill>
        <p:spPr>
          <a:xfrm>
            <a:off x="4681390" y="2121694"/>
            <a:ext cx="3828296" cy="2221706"/>
          </a:xfrm>
          <a:prstGeom prst="rect">
            <a:avLst/>
          </a:prstGeom>
        </p:spPr>
      </p:pic>
      <p:sp>
        <p:nvSpPr>
          <p:cNvPr id="2" name="Slide Number Placeholder 1"/>
          <p:cNvSpPr>
            <a:spLocks noGrp="1"/>
          </p:cNvSpPr>
          <p:nvPr>
            <p:ph type="sldNum" sz="quarter" idx="12"/>
          </p:nvPr>
        </p:nvSpPr>
        <p:spPr/>
        <p:txBody>
          <a:bodyPr/>
          <a:lstStyle/>
          <a:p>
            <a:fld id="{F932AB61-8FC6-4D02-A13A-93DF0551D604}"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399" y="558520"/>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8" name="Rectangle 7"/>
          <p:cNvSpPr/>
          <p:nvPr/>
        </p:nvSpPr>
        <p:spPr>
          <a:xfrm>
            <a:off x="457200" y="1806119"/>
            <a:ext cx="8077200" cy="2985433"/>
          </a:xfrm>
          <a:prstGeom prst="rect">
            <a:avLst/>
          </a:prstGeom>
        </p:spPr>
        <p:txBody>
          <a:bodyPr wrap="square">
            <a:spAutoFit/>
          </a:bodyPr>
          <a:lstStyle/>
          <a:p>
            <a:pPr>
              <a:spcAft>
                <a:spcPts val="600"/>
              </a:spcAft>
              <a:buClr>
                <a:srgbClr val="003399"/>
              </a:buClr>
            </a:pPr>
            <a:r>
              <a:rPr lang="en-US" sz="2400" b="1" i="1" dirty="0" smtClean="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100 </a:t>
            </a:r>
            <a:r>
              <a:rPr lang="en-US" sz="2400" b="1" i="1" dirty="0" smtClean="0">
                <a:latin typeface="Arial" panose="020B0604020202020204" pitchFamily="34" charset="0"/>
                <a:cs typeface="Arial" panose="020B0604020202020204" pitchFamily="34" charset="0"/>
              </a:rPr>
              <a:t>annual </a:t>
            </a:r>
            <a:r>
              <a:rPr lang="en-US" sz="2400" b="1" i="1" dirty="0">
                <a:latin typeface="Arial" panose="020B0604020202020204" pitchFamily="34" charset="0"/>
                <a:cs typeface="Arial" panose="020B0604020202020204" pitchFamily="34" charset="0"/>
              </a:rPr>
              <a:t>administrative </a:t>
            </a:r>
            <a:r>
              <a:rPr lang="en-US" sz="2400" b="1" i="1" dirty="0" smtClean="0">
                <a:latin typeface="Arial" panose="020B0604020202020204" pitchFamily="34" charset="0"/>
                <a:cs typeface="Arial" panose="020B0604020202020204" pitchFamily="34" charset="0"/>
              </a:rPr>
              <a:t>fee provides catastrophic coverage for margins below $4/cwt</a:t>
            </a:r>
          </a:p>
          <a:p>
            <a:pPr>
              <a:spcAft>
                <a:spcPts val="600"/>
              </a:spcAft>
              <a:buClr>
                <a:srgbClr val="003399"/>
              </a:buClr>
            </a:pPr>
            <a:endParaRPr lang="en-US" sz="2400" b="1" i="1" dirty="0" smtClean="0">
              <a:latin typeface="Arial" panose="020B0604020202020204" pitchFamily="34" charset="0"/>
              <a:cs typeface="Arial" panose="020B0604020202020204" pitchFamily="34" charset="0"/>
            </a:endParaRPr>
          </a:p>
          <a:p>
            <a:pPr>
              <a:spcAft>
                <a:spcPts val="600"/>
              </a:spcAft>
              <a:buClr>
                <a:srgbClr val="003399"/>
              </a:buClr>
            </a:pPr>
            <a:r>
              <a:rPr lang="en-US" sz="2400" b="1" i="1" dirty="0" smtClean="0">
                <a:latin typeface="Arial" panose="020B0604020202020204" pitchFamily="34" charset="0"/>
                <a:cs typeface="Arial" panose="020B0604020202020204" pitchFamily="34" charset="0"/>
              </a:rPr>
              <a:t>No premium at $4/cwt</a:t>
            </a:r>
          </a:p>
          <a:p>
            <a:pPr>
              <a:spcAft>
                <a:spcPts val="600"/>
              </a:spcAft>
              <a:buClr>
                <a:srgbClr val="003399"/>
              </a:buClr>
            </a:pPr>
            <a:endParaRPr lang="en-US" sz="2400" b="1" i="1" dirty="0" smtClean="0">
              <a:latin typeface="Arial" panose="020B0604020202020204" pitchFamily="34" charset="0"/>
              <a:cs typeface="Arial" panose="020B0604020202020204" pitchFamily="34" charset="0"/>
            </a:endParaRPr>
          </a:p>
          <a:p>
            <a:pPr>
              <a:spcAft>
                <a:spcPts val="600"/>
              </a:spcAft>
              <a:buClr>
                <a:srgbClr val="003399"/>
              </a:buClr>
            </a:pPr>
            <a:r>
              <a:rPr lang="en-US" sz="2400" b="1" i="1" dirty="0" smtClean="0">
                <a:latin typeface="Arial" panose="020B0604020202020204" pitchFamily="34" charset="0"/>
                <a:cs typeface="Arial" panose="020B0604020202020204" pitchFamily="34" charset="0"/>
              </a:rPr>
              <a:t>Annual premiums paid by producers for protection at higher levels: $4.50 to $8.00/cwt</a:t>
            </a:r>
            <a:endParaRPr lang="en-US" sz="2400" b="1" dirty="0" smtClean="0">
              <a:latin typeface="Arial" panose="020B0604020202020204" pitchFamily="34" charset="0"/>
              <a:cs typeface="Arial" panose="020B0604020202020204" pitchFamily="34" charset="0"/>
            </a:endParaRPr>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Fees and Premiums</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17</a:t>
            </a:fld>
            <a:endParaRPr lang="en-US" dirty="0"/>
          </a:p>
        </p:txBody>
      </p:sp>
    </p:spTree>
    <p:extLst>
      <p:ext uri="{BB962C8B-B14F-4D97-AF65-F5344CB8AC3E}">
        <p14:creationId xmlns:p14="http://schemas.microsoft.com/office/powerpoint/2010/main" val="13361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6234" y="1828800"/>
            <a:ext cx="4876800" cy="2769989"/>
          </a:xfrm>
          <a:prstGeom prst="rect">
            <a:avLst/>
          </a:prstGeom>
        </p:spPr>
        <p:txBody>
          <a:bodyPr wrap="square">
            <a:spAutoFit/>
          </a:bodyPr>
          <a:lstStyle/>
          <a:p>
            <a:pPr>
              <a:spcAft>
                <a:spcPts val="600"/>
              </a:spcAft>
              <a:buClr>
                <a:srgbClr val="003399"/>
              </a:buClr>
            </a:pPr>
            <a:r>
              <a:rPr lang="en-US" sz="2000" b="1" i="1" dirty="0" smtClean="0">
                <a:latin typeface="Arial" panose="020B0604020202020204" pitchFamily="34" charset="0"/>
                <a:cs typeface="Arial" panose="020B0604020202020204" pitchFamily="34" charset="0"/>
              </a:rPr>
              <a:t>For now, producers will either pay the full premium at sign-up, or:</a:t>
            </a:r>
          </a:p>
          <a:p>
            <a:pPr marL="914400" lvl="1" indent="-457200">
              <a:spcAft>
                <a:spcPts val="600"/>
              </a:spcAft>
              <a:buClr>
                <a:srgbClr val="003399"/>
              </a:buClr>
              <a:buFont typeface="Wingdings" pitchFamily="2" charset="2"/>
              <a:buChar char="§"/>
            </a:pPr>
            <a:r>
              <a:rPr lang="en-US" b="1" i="1" dirty="0" smtClean="0">
                <a:latin typeface="Arial" panose="020B0604020202020204" pitchFamily="34" charset="0"/>
                <a:cs typeface="Arial" panose="020B0604020202020204" pitchFamily="34" charset="0"/>
              </a:rPr>
              <a:t>Pay 25% by February 1, and …</a:t>
            </a:r>
          </a:p>
          <a:p>
            <a:pPr marL="914400" lvl="1" indent="-457200">
              <a:spcAft>
                <a:spcPts val="600"/>
              </a:spcAft>
              <a:buClr>
                <a:srgbClr val="003399"/>
              </a:buClr>
              <a:buFont typeface="Wingdings" pitchFamily="2" charset="2"/>
              <a:buChar char="§"/>
            </a:pPr>
            <a:r>
              <a:rPr lang="en-US" b="1" i="1" dirty="0" smtClean="0">
                <a:latin typeface="Arial" panose="020B0604020202020204" pitchFamily="34" charset="0"/>
                <a:cs typeface="Arial" panose="020B0604020202020204" pitchFamily="34" charset="0"/>
              </a:rPr>
              <a:t>75% by June 1</a:t>
            </a:r>
          </a:p>
          <a:p>
            <a:pPr marL="457200" indent="-457200">
              <a:spcAft>
                <a:spcPts val="600"/>
              </a:spcAft>
              <a:buClr>
                <a:srgbClr val="003399"/>
              </a:buClr>
              <a:buFont typeface="Wingdings" pitchFamily="2" charset="2"/>
              <a:buChar char="§"/>
            </a:pPr>
            <a:endParaRPr lang="en-US" b="1" i="1" dirty="0" smtClean="0">
              <a:latin typeface="Arial" panose="020B0604020202020204" pitchFamily="34" charset="0"/>
              <a:cs typeface="Arial" panose="020B0604020202020204" pitchFamily="34" charset="0"/>
            </a:endParaRPr>
          </a:p>
          <a:p>
            <a:pPr>
              <a:spcAft>
                <a:spcPts val="600"/>
              </a:spcAft>
              <a:buClr>
                <a:srgbClr val="003399"/>
              </a:buClr>
            </a:pPr>
            <a:r>
              <a:rPr lang="en-US" sz="2000" b="1" i="1" dirty="0" smtClean="0">
                <a:latin typeface="Arial" panose="020B0604020202020204" pitchFamily="34" charset="0"/>
                <a:cs typeface="Arial" panose="020B0604020202020204" pitchFamily="34" charset="0"/>
              </a:rPr>
              <a:t>NMPF is urging USDA to provide flexibility to pay premiums through milk check deductions</a:t>
            </a:r>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Fees and Premiums</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134" y="2199590"/>
            <a:ext cx="3047998" cy="2028408"/>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18</a:t>
            </a:fld>
            <a:endParaRPr lang="en-US" dirty="0"/>
          </a:p>
        </p:txBody>
      </p:sp>
    </p:spTree>
    <p:extLst>
      <p:ext uri="{BB962C8B-B14F-4D97-AF65-F5344CB8AC3E}">
        <p14:creationId xmlns:p14="http://schemas.microsoft.com/office/powerpoint/2010/main" val="42742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xEl>
                                              <p:pRg st="1" end="1"/>
                                            </p:txEl>
                                          </p:spTgt>
                                        </p:tgtEl>
                                      </p:cBhvr>
                                    </p:animEffect>
                                    <p:animScale>
                                      <p:cBhvr>
                                        <p:cTn id="7" dur="250" autoRev="1" fill="hold"/>
                                        <p:tgtEl>
                                          <p:spTgt spid="8">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xEl>
                                              <p:pRg st="2" end="2"/>
                                            </p:txEl>
                                          </p:spTgt>
                                        </p:tgtEl>
                                      </p:cBhvr>
                                    </p:animEffect>
                                    <p:animScale>
                                      <p:cBhvr>
                                        <p:cTn id="12" dur="250" autoRev="1" fill="hold"/>
                                        <p:tgtEl>
                                          <p:spTgt spid="8">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Premium Rates</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919865872"/>
              </p:ext>
            </p:extLst>
          </p:nvPr>
        </p:nvGraphicFramePr>
        <p:xfrm>
          <a:off x="1981200" y="1326812"/>
          <a:ext cx="4915252" cy="3854788"/>
        </p:xfrm>
        <a:graphic>
          <a:graphicData uri="http://schemas.openxmlformats.org/drawingml/2006/table">
            <a:tbl>
              <a:tblPr firstRow="1" firstCol="1" bandRow="1">
                <a:tableStyleId>{5C22544A-7EE6-4342-B048-85BDC9FD1C3A}</a:tableStyleId>
              </a:tblPr>
              <a:tblGrid>
                <a:gridCol w="1637950"/>
                <a:gridCol w="1638651"/>
                <a:gridCol w="1638651"/>
              </a:tblGrid>
              <a:tr h="845269">
                <a:tc>
                  <a:txBody>
                    <a:bodyPr/>
                    <a:lstStyle/>
                    <a:p>
                      <a:pPr marL="0" marR="0" algn="ctr">
                        <a:lnSpc>
                          <a:spcPct val="107000"/>
                        </a:lnSpc>
                        <a:spcBef>
                          <a:spcPts val="0"/>
                        </a:spcBef>
                        <a:spcAft>
                          <a:spcPts val="0"/>
                        </a:spcAft>
                      </a:pPr>
                      <a:r>
                        <a:rPr lang="en-US" sz="1400" dirty="0" smtClean="0">
                          <a:effectLst/>
                        </a:rPr>
                        <a:t>Margin Level</a:t>
                      </a:r>
                    </a:p>
                    <a:p>
                      <a:pPr marL="0" marR="0" algn="ctr">
                        <a:lnSpc>
                          <a:spcPct val="107000"/>
                        </a:lnSpc>
                        <a:spcBef>
                          <a:spcPts val="0"/>
                        </a:spcBef>
                        <a:spcAft>
                          <a:spcPts val="0"/>
                        </a:spcAft>
                      </a:pPr>
                      <a:r>
                        <a:rPr lang="en-US" sz="1400" dirty="0" smtClean="0">
                          <a:effectLst/>
                        </a:rPr>
                        <a:t>Coverage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First 4 Million </a:t>
                      </a:r>
                      <a:r>
                        <a:rPr lang="en-US" sz="1400" dirty="0" smtClean="0">
                          <a:effectLst/>
                        </a:rPr>
                        <a:t>Pounds</a:t>
                      </a:r>
                      <a:endParaRPr lang="en-US" sz="1400" dirty="0">
                        <a:effectLst/>
                      </a:endParaRPr>
                    </a:p>
                  </a:txBody>
                  <a:tcPr marL="68580" marR="68580" marT="0" marB="0" anchor="ctr"/>
                </a:tc>
                <a:tc>
                  <a:txBody>
                    <a:bodyPr/>
                    <a:lstStyle/>
                    <a:p>
                      <a:pPr marL="0" marR="0" algn="ctr">
                        <a:lnSpc>
                          <a:spcPct val="107000"/>
                        </a:lnSpc>
                        <a:spcBef>
                          <a:spcPts val="0"/>
                        </a:spcBef>
                        <a:spcAft>
                          <a:spcPts val="0"/>
                        </a:spcAft>
                      </a:pPr>
                      <a:r>
                        <a:rPr lang="en-US" sz="1400" dirty="0">
                          <a:effectLst/>
                        </a:rPr>
                        <a:t>More Than</a:t>
                      </a:r>
                    </a:p>
                    <a:p>
                      <a:pPr marL="0" marR="0" algn="ctr">
                        <a:lnSpc>
                          <a:spcPct val="107000"/>
                        </a:lnSpc>
                        <a:spcBef>
                          <a:spcPts val="0"/>
                        </a:spcBef>
                        <a:spcAft>
                          <a:spcPts val="0"/>
                        </a:spcAft>
                      </a:pPr>
                      <a:r>
                        <a:rPr lang="en-US" sz="1400" dirty="0">
                          <a:effectLst/>
                        </a:rPr>
                        <a:t>4 Million Pounds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$4.00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No 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No 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$4.50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$5.50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$6.00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$0.155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$6.50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$0.090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$0.290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$7.00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$0.217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$0.830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$7.50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$0.300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391">
                <a:tc>
                  <a:txBody>
                    <a:bodyPr/>
                    <a:lstStyle/>
                    <a:p>
                      <a:pPr marL="0" marR="0" algn="ctr">
                        <a:lnSpc>
                          <a:spcPct val="107000"/>
                        </a:lnSpc>
                        <a:spcBef>
                          <a:spcPts val="0"/>
                        </a:spcBef>
                        <a:spcAft>
                          <a:spcPts val="0"/>
                        </a:spcAft>
                      </a:pPr>
                      <a:r>
                        <a:rPr lang="en-US" sz="1400" dirty="0">
                          <a:effectLst/>
                        </a:rPr>
                        <a:t>$8.00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$0.475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$1.360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1603375" y="2400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1066800" y="5181600"/>
            <a:ext cx="2895600" cy="246221"/>
          </a:xfrm>
          <a:prstGeom prst="rect">
            <a:avLst/>
          </a:prstGeom>
        </p:spPr>
        <p:txBody>
          <a:bodyPr wrap="square">
            <a:spAutoFit/>
          </a:bodyPr>
          <a:lstStyle/>
          <a:p>
            <a:pPr>
              <a:spcAft>
                <a:spcPts val="600"/>
              </a:spcAft>
              <a:buClr>
                <a:srgbClr val="003399"/>
              </a:buClr>
            </a:pPr>
            <a:r>
              <a:rPr lang="en-US" sz="1000" dirty="0" smtClean="0">
                <a:latin typeface="Arial" panose="020B0604020202020204" pitchFamily="34" charset="0"/>
                <a:cs typeface="Arial" panose="020B0604020202020204" pitchFamily="34" charset="0"/>
              </a:rPr>
              <a:t>Dollar amounts are per hundredweight</a:t>
            </a: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F932AB61-8FC6-4D02-A13A-93DF0551D604}" type="slidenum">
              <a:rPr lang="en-US" smtClean="0"/>
              <a:pPr/>
              <a:t>19</a:t>
            </a:fld>
            <a:endParaRPr lang="en-US" dirty="0"/>
          </a:p>
        </p:txBody>
      </p:sp>
    </p:spTree>
    <p:extLst>
      <p:ext uri="{BB962C8B-B14F-4D97-AF65-F5344CB8AC3E}">
        <p14:creationId xmlns:p14="http://schemas.microsoft.com/office/powerpoint/2010/main" val="213480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83825050"/>
              </p:ext>
            </p:extLst>
          </p:nvPr>
        </p:nvGraphicFramePr>
        <p:xfrm>
          <a:off x="457200" y="1295400"/>
          <a:ext cx="8077201" cy="3999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flipH="1">
            <a:off x="533400" y="457200"/>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 the Farm Bill Did</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34" y="5399911"/>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8" name="Content Placeholder 2"/>
          <p:cNvSpPr txBox="1">
            <a:spLocks/>
          </p:cNvSpPr>
          <p:nvPr/>
        </p:nvSpPr>
        <p:spPr>
          <a:xfrm>
            <a:off x="457199" y="1629423"/>
            <a:ext cx="8077200" cy="32473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400"/>
              </a:spcAft>
              <a:buNone/>
            </a:pPr>
            <a:r>
              <a:rPr lang="en-US" sz="2400" b="1" i="1" dirty="0" smtClean="0">
                <a:latin typeface="Arial" panose="020B0604020202020204" pitchFamily="34" charset="0"/>
                <a:cs typeface="Arial" panose="020B0604020202020204" pitchFamily="34" charset="0"/>
              </a:rPr>
              <a:t>If PH X Coverage % is under 40,000 cwt …</a:t>
            </a:r>
          </a:p>
          <a:p>
            <a:pPr marL="457200" lvl="1" indent="0">
              <a:spcAft>
                <a:spcPts val="2400"/>
              </a:spcAft>
              <a:buNone/>
            </a:pPr>
            <a:r>
              <a:rPr lang="en-US" sz="2000" b="1" i="1" dirty="0" smtClean="0">
                <a:latin typeface="Arial" panose="020B0604020202020204" pitchFamily="34" charset="0"/>
                <a:cs typeface="Arial" panose="020B0604020202020204" pitchFamily="34" charset="0"/>
              </a:rPr>
              <a:t>	Premium = (PH X Cov%) X Lower Premium Rate</a:t>
            </a:r>
          </a:p>
          <a:p>
            <a:pPr marL="0" indent="0">
              <a:spcAft>
                <a:spcPts val="2400"/>
              </a:spcAft>
              <a:buNone/>
            </a:pPr>
            <a:r>
              <a:rPr lang="en-US" sz="2400" b="1" i="1" dirty="0" smtClean="0">
                <a:latin typeface="Arial" panose="020B0604020202020204" pitchFamily="34" charset="0"/>
                <a:cs typeface="Arial" panose="020B0604020202020204" pitchFamily="34" charset="0"/>
              </a:rPr>
              <a:t>If PH X Coverage % is over 40,000 cwt …</a:t>
            </a:r>
          </a:p>
          <a:p>
            <a:pPr marL="0" indent="0">
              <a:buNone/>
            </a:pPr>
            <a:r>
              <a:rPr lang="en-US" sz="2000" b="1" i="1" dirty="0" smtClean="0">
                <a:latin typeface="Arial" panose="020B0604020202020204" pitchFamily="34" charset="0"/>
                <a:cs typeface="Arial" panose="020B0604020202020204" pitchFamily="34" charset="0"/>
              </a:rPr>
              <a:t>	Premium = 40,000 X Lower Premium Rate</a:t>
            </a:r>
          </a:p>
          <a:p>
            <a:pPr marL="0" indent="0">
              <a:buNone/>
            </a:pPr>
            <a:r>
              <a:rPr lang="en-US" sz="2000" b="1" i="1" dirty="0" smtClean="0">
                <a:latin typeface="Arial" panose="020B0604020202020204" pitchFamily="34" charset="0"/>
                <a:cs typeface="Arial" panose="020B0604020202020204" pitchFamily="34" charset="0"/>
              </a:rPr>
              <a:t>	+ [(PH X Cov%) – 40,000] X Higher Premium Rate</a:t>
            </a:r>
            <a:endParaRPr lang="en-US" sz="2000" b="1" dirty="0">
              <a:latin typeface="Arial" panose="020B0604020202020204" pitchFamily="34" charset="0"/>
              <a:cs typeface="Arial" panose="020B0604020202020204" pitchFamily="34" charset="0"/>
            </a:endParaRPr>
          </a:p>
        </p:txBody>
      </p:sp>
      <p:sp>
        <p:nvSpPr>
          <p:cNvPr id="10" name="TextBox 9"/>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Calculating Your Premium</a:t>
            </a:r>
            <a:endParaRPr lang="en-US" sz="3800" b="1" dirty="0">
              <a:noFill/>
              <a:latin typeface="Arial" panose="020B0604020202020204" pitchFamily="34" charset="0"/>
              <a:cs typeface="Arial" panose="020B0604020202020204" pitchFamily="34" charset="0"/>
            </a:endParaRPr>
          </a:p>
        </p:txBody>
      </p:sp>
      <p:pic>
        <p:nvPicPr>
          <p:cNvPr id="11"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20</a:t>
            </a:fld>
            <a:endParaRPr lang="en-US" dirty="0"/>
          </a:p>
        </p:txBody>
      </p:sp>
    </p:spTree>
    <p:extLst>
      <p:ext uri="{BB962C8B-B14F-4D97-AF65-F5344CB8AC3E}">
        <p14:creationId xmlns:p14="http://schemas.microsoft.com/office/powerpoint/2010/main" val="226050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Examples of Premium Costs</a:t>
            </a:r>
            <a:endParaRPr lang="en-US" sz="3800" b="1" dirty="0">
              <a:noFill/>
              <a:latin typeface="Arial" panose="020B0604020202020204" pitchFamily="34" charset="0"/>
              <a:cs typeface="Arial" panose="020B0604020202020204" pitchFamily="34" charset="0"/>
            </a:endParaRPr>
          </a:p>
        </p:txBody>
      </p:sp>
      <p:pic>
        <p:nvPicPr>
          <p:cNvPr id="11"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875110612"/>
              </p:ext>
            </p:extLst>
          </p:nvPr>
        </p:nvGraphicFramePr>
        <p:xfrm>
          <a:off x="914399" y="1371600"/>
          <a:ext cx="6934202" cy="3886196"/>
        </p:xfrm>
        <a:graphic>
          <a:graphicData uri="http://schemas.openxmlformats.org/drawingml/2006/table">
            <a:tbl>
              <a:tblPr firstRow="1" firstCol="1" bandRow="1">
                <a:tableStyleId>{5C22544A-7EE6-4342-B048-85BDC9FD1C3A}</a:tableStyleId>
              </a:tblPr>
              <a:tblGrid>
                <a:gridCol w="1167142"/>
                <a:gridCol w="1441765"/>
                <a:gridCol w="1441765"/>
                <a:gridCol w="1441765"/>
                <a:gridCol w="1441765"/>
              </a:tblGrid>
              <a:tr h="420129">
                <a:tc gridSpan="2">
                  <a:txBody>
                    <a:bodyPr/>
                    <a:lstStyle/>
                    <a:p>
                      <a:pPr marL="0" marR="0" algn="ctr">
                        <a:lnSpc>
                          <a:spcPct val="107000"/>
                        </a:lnSpc>
                        <a:spcBef>
                          <a:spcPts val="0"/>
                        </a:spcBef>
                        <a:spcAft>
                          <a:spcPts val="0"/>
                        </a:spcAft>
                      </a:pPr>
                      <a:r>
                        <a:rPr lang="en-US" sz="1200" dirty="0">
                          <a:effectLst/>
                        </a:rPr>
                        <a:t>Dairy Size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100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500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1,000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5097">
                <a:tc gridSpan="2">
                  <a:txBody>
                    <a:bodyPr/>
                    <a:lstStyle/>
                    <a:p>
                      <a:pPr marL="0" marR="0">
                        <a:lnSpc>
                          <a:spcPct val="107000"/>
                        </a:lnSpc>
                        <a:spcBef>
                          <a:spcPts val="0"/>
                        </a:spcBef>
                        <a:spcAft>
                          <a:spcPts val="0"/>
                        </a:spcAft>
                      </a:pPr>
                      <a:r>
                        <a:rPr lang="en-US" sz="1200" dirty="0">
                          <a:effectLst/>
                        </a:rPr>
                        <a:t>Milk Production History (pounds)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1,967,397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11,304,071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24,641,052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5097">
                <a:tc gridSpan="2">
                  <a:txBody>
                    <a:bodyPr/>
                    <a:lstStyle/>
                    <a:p>
                      <a:pPr marL="0" marR="0">
                        <a:lnSpc>
                          <a:spcPct val="107000"/>
                        </a:lnSpc>
                        <a:spcBef>
                          <a:spcPts val="0"/>
                        </a:spcBef>
                        <a:spcAft>
                          <a:spcPts val="0"/>
                        </a:spcAft>
                      </a:pPr>
                      <a:r>
                        <a:rPr lang="en-US" sz="1200" dirty="0">
                          <a:effectLst/>
                        </a:rPr>
                        <a:t>90 Percent Covered (pounds)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1,770,657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10,173,664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22,176,947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5097">
                <a:tc rowSpan="9">
                  <a:txBody>
                    <a:bodyPr/>
                    <a:lstStyle/>
                    <a:p>
                      <a:pPr marL="0" marR="0" algn="ctr">
                        <a:lnSpc>
                          <a:spcPct val="107000"/>
                        </a:lnSpc>
                        <a:spcBef>
                          <a:spcPts val="0"/>
                        </a:spcBef>
                        <a:spcAft>
                          <a:spcPts val="0"/>
                        </a:spcAft>
                      </a:pPr>
                      <a:r>
                        <a:rPr lang="en-US" sz="1200" dirty="0">
                          <a:effectLst/>
                        </a:rPr>
                        <a:t>Margin</a:t>
                      </a:r>
                    </a:p>
                    <a:p>
                      <a:pPr marL="0" marR="0" algn="ctr">
                        <a:lnSpc>
                          <a:spcPct val="107000"/>
                        </a:lnSpc>
                        <a:spcBef>
                          <a:spcPts val="0"/>
                        </a:spcBef>
                        <a:spcAft>
                          <a:spcPts val="0"/>
                        </a:spcAft>
                      </a:pPr>
                      <a:r>
                        <a:rPr lang="en-US" sz="1200" dirty="0">
                          <a:effectLst/>
                        </a:rPr>
                        <a:t>Protection</a:t>
                      </a:r>
                    </a:p>
                    <a:p>
                      <a:pPr marL="0" marR="0" algn="ctr">
                        <a:lnSpc>
                          <a:spcPct val="107000"/>
                        </a:lnSpc>
                        <a:spcBef>
                          <a:spcPts val="0"/>
                        </a:spcBef>
                        <a:spcAft>
                          <a:spcPts val="0"/>
                        </a:spcAft>
                      </a:pPr>
                      <a:r>
                        <a:rPr lang="en-US" sz="1200" dirty="0">
                          <a:effectLst/>
                        </a:rPr>
                        <a:t>Coverage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$4.00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No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No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No cost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$4.50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a:solidFill>
                            <a:srgbClr val="000000"/>
                          </a:solidFill>
                          <a:effectLst/>
                          <a:latin typeface="+mj-lt"/>
                        </a:rPr>
                        <a:t>$177</a:t>
                      </a:r>
                    </a:p>
                  </a:txBody>
                  <a:tcPr marL="9525" marR="9525" marT="9525" marB="0" anchor="b"/>
                </a:tc>
                <a:tc>
                  <a:txBody>
                    <a:bodyPr/>
                    <a:lstStyle/>
                    <a:p>
                      <a:pPr algn="ctr" fontAlgn="b"/>
                      <a:r>
                        <a:rPr lang="en-US" sz="1200" b="0" i="0" u="none" strike="noStrike">
                          <a:solidFill>
                            <a:srgbClr val="000000"/>
                          </a:solidFill>
                          <a:effectLst/>
                          <a:latin typeface="+mj-lt"/>
                        </a:rPr>
                        <a:t>$1,635</a:t>
                      </a:r>
                    </a:p>
                  </a:txBody>
                  <a:tcPr marL="9525" marR="9525" marT="9525" marB="0" anchor="b"/>
                </a:tc>
                <a:tc>
                  <a:txBody>
                    <a:bodyPr/>
                    <a:lstStyle/>
                    <a:p>
                      <a:pPr algn="ctr" fontAlgn="b"/>
                      <a:r>
                        <a:rPr lang="en-US" sz="1200" b="0" i="0" u="none" strike="noStrike">
                          <a:solidFill>
                            <a:srgbClr val="000000"/>
                          </a:solidFill>
                          <a:effectLst/>
                          <a:latin typeface="+mj-lt"/>
                        </a:rPr>
                        <a:t>$4,035</a:t>
                      </a:r>
                    </a:p>
                  </a:txBody>
                  <a:tcPr marL="9525" marR="9525" marT="9525" marB="0" anchor="b"/>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$443</a:t>
                      </a:r>
                    </a:p>
                  </a:txBody>
                  <a:tcPr marL="9525" marR="9525" marT="9525" marB="0" anchor="ctr"/>
                </a:tc>
                <a:tc>
                  <a:txBody>
                    <a:bodyPr/>
                    <a:lstStyle/>
                    <a:p>
                      <a:pPr algn="ctr" fontAlgn="b"/>
                      <a:r>
                        <a:rPr lang="en-US" sz="1200" b="0" i="0" u="none" strike="noStrike" dirty="0">
                          <a:solidFill>
                            <a:srgbClr val="000000"/>
                          </a:solidFill>
                          <a:effectLst/>
                          <a:latin typeface="+mj-lt"/>
                        </a:rPr>
                        <a:t>$3,469</a:t>
                      </a:r>
                    </a:p>
                  </a:txBody>
                  <a:tcPr marL="9525" marR="9525" marT="9525" marB="0" anchor="ctr"/>
                </a:tc>
                <a:tc>
                  <a:txBody>
                    <a:bodyPr/>
                    <a:lstStyle/>
                    <a:p>
                      <a:pPr algn="ctr" fontAlgn="b"/>
                      <a:r>
                        <a:rPr lang="en-US" sz="1200" b="0" i="0" u="none" strike="noStrike" dirty="0">
                          <a:solidFill>
                            <a:srgbClr val="000000"/>
                          </a:solidFill>
                          <a:effectLst/>
                          <a:latin typeface="+mj-lt"/>
                        </a:rPr>
                        <a:t>$8,271</a:t>
                      </a:r>
                    </a:p>
                  </a:txBody>
                  <a:tcPr marL="9525" marR="9525" marT="9525"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$5.50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$708</a:t>
                      </a:r>
                    </a:p>
                  </a:txBody>
                  <a:tcPr marL="9525" marR="9525" marT="9525" marB="0" anchor="ctr"/>
                </a:tc>
                <a:tc>
                  <a:txBody>
                    <a:bodyPr/>
                    <a:lstStyle/>
                    <a:p>
                      <a:pPr algn="ctr" fontAlgn="b"/>
                      <a:r>
                        <a:rPr lang="en-US" sz="1200" b="0" i="0" u="none" strike="noStrike" dirty="0">
                          <a:solidFill>
                            <a:srgbClr val="000000"/>
                          </a:solidFill>
                          <a:effectLst/>
                          <a:latin typeface="+mj-lt"/>
                        </a:rPr>
                        <a:t>$7,774</a:t>
                      </a:r>
                    </a:p>
                  </a:txBody>
                  <a:tcPr marL="9525" marR="9525" marT="9525" marB="0" anchor="ctr"/>
                </a:tc>
                <a:tc>
                  <a:txBody>
                    <a:bodyPr/>
                    <a:lstStyle/>
                    <a:p>
                      <a:pPr algn="ctr" fontAlgn="b"/>
                      <a:r>
                        <a:rPr lang="en-US" sz="1200" b="0" i="0" u="none" strike="noStrike" dirty="0">
                          <a:solidFill>
                            <a:srgbClr val="000000"/>
                          </a:solidFill>
                          <a:effectLst/>
                          <a:latin typeface="+mj-lt"/>
                        </a:rPr>
                        <a:t>$19,777</a:t>
                      </a:r>
                    </a:p>
                  </a:txBody>
                  <a:tcPr marL="9525" marR="9525" marT="9525"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$6.00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$974</a:t>
                      </a:r>
                    </a:p>
                  </a:txBody>
                  <a:tcPr marL="9525" marR="9525" marT="9525" marB="0" anchor="ctr"/>
                </a:tc>
                <a:tc>
                  <a:txBody>
                    <a:bodyPr/>
                    <a:lstStyle/>
                    <a:p>
                      <a:pPr algn="ctr" fontAlgn="b"/>
                      <a:r>
                        <a:rPr lang="en-US" sz="1200" b="0" i="0" u="none" strike="noStrike" dirty="0">
                          <a:solidFill>
                            <a:srgbClr val="000000"/>
                          </a:solidFill>
                          <a:effectLst/>
                          <a:latin typeface="+mj-lt"/>
                        </a:rPr>
                        <a:t>$11,769</a:t>
                      </a:r>
                    </a:p>
                  </a:txBody>
                  <a:tcPr marL="9525" marR="9525" marT="9525" marB="0" anchor="ctr"/>
                </a:tc>
                <a:tc>
                  <a:txBody>
                    <a:bodyPr/>
                    <a:lstStyle/>
                    <a:p>
                      <a:pPr algn="ctr" fontAlgn="b"/>
                      <a:r>
                        <a:rPr lang="en-US" sz="1200" b="0" i="0" u="none" strike="noStrike" dirty="0">
                          <a:solidFill>
                            <a:srgbClr val="000000"/>
                          </a:solidFill>
                          <a:effectLst/>
                          <a:latin typeface="+mj-lt"/>
                        </a:rPr>
                        <a:t>$30,374</a:t>
                      </a:r>
                    </a:p>
                  </a:txBody>
                  <a:tcPr marL="9525" marR="9525" marT="9525"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$6.50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$1,594</a:t>
                      </a:r>
                    </a:p>
                  </a:txBody>
                  <a:tcPr marL="9525" marR="9525" marT="9525" marB="0" anchor="ctr"/>
                </a:tc>
                <a:tc>
                  <a:txBody>
                    <a:bodyPr/>
                    <a:lstStyle/>
                    <a:p>
                      <a:pPr algn="ctr" fontAlgn="b"/>
                      <a:r>
                        <a:rPr lang="en-US" sz="1200" b="0" i="0" u="none" strike="noStrike">
                          <a:solidFill>
                            <a:srgbClr val="000000"/>
                          </a:solidFill>
                          <a:effectLst/>
                          <a:latin typeface="+mj-lt"/>
                        </a:rPr>
                        <a:t>$21,504</a:t>
                      </a:r>
                    </a:p>
                  </a:txBody>
                  <a:tcPr marL="9525" marR="9525" marT="9525" marB="0" anchor="ctr"/>
                </a:tc>
                <a:tc>
                  <a:txBody>
                    <a:bodyPr/>
                    <a:lstStyle/>
                    <a:p>
                      <a:pPr algn="ctr" fontAlgn="b"/>
                      <a:r>
                        <a:rPr lang="en-US" sz="1200" b="0" i="0" u="none" strike="noStrike">
                          <a:solidFill>
                            <a:srgbClr val="000000"/>
                          </a:solidFill>
                          <a:effectLst/>
                          <a:latin typeface="+mj-lt"/>
                        </a:rPr>
                        <a:t>$56,313</a:t>
                      </a:r>
                    </a:p>
                  </a:txBody>
                  <a:tcPr marL="9525" marR="9525" marT="9525"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$7.00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$3,842</a:t>
                      </a:r>
                    </a:p>
                  </a:txBody>
                  <a:tcPr marL="9525" marR="9525" marT="9525" marB="0" anchor="ctr"/>
                </a:tc>
                <a:tc>
                  <a:txBody>
                    <a:bodyPr/>
                    <a:lstStyle/>
                    <a:p>
                      <a:pPr algn="ctr" fontAlgn="b"/>
                      <a:r>
                        <a:rPr lang="en-US" sz="1200" b="0" i="0" u="none" strike="noStrike">
                          <a:solidFill>
                            <a:srgbClr val="000000"/>
                          </a:solidFill>
                          <a:effectLst/>
                          <a:latin typeface="+mj-lt"/>
                        </a:rPr>
                        <a:t>$59,921</a:t>
                      </a:r>
                    </a:p>
                  </a:txBody>
                  <a:tcPr marL="9525" marR="9525" marT="9525" marB="0" anchor="ctr"/>
                </a:tc>
                <a:tc>
                  <a:txBody>
                    <a:bodyPr/>
                    <a:lstStyle/>
                    <a:p>
                      <a:pPr algn="ctr" fontAlgn="b"/>
                      <a:r>
                        <a:rPr lang="en-US" sz="1200" b="0" i="0" u="none" strike="noStrike">
                          <a:solidFill>
                            <a:srgbClr val="000000"/>
                          </a:solidFill>
                          <a:effectLst/>
                          <a:latin typeface="+mj-lt"/>
                        </a:rPr>
                        <a:t>$159,549</a:t>
                      </a:r>
                    </a:p>
                  </a:txBody>
                  <a:tcPr marL="9525" marR="9525" marT="9525"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$7.50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$5,312</a:t>
                      </a:r>
                    </a:p>
                  </a:txBody>
                  <a:tcPr marL="9525" marR="9525" marT="9525" marB="0" anchor="ctr"/>
                </a:tc>
                <a:tc>
                  <a:txBody>
                    <a:bodyPr/>
                    <a:lstStyle/>
                    <a:p>
                      <a:pPr algn="ctr" fontAlgn="b"/>
                      <a:r>
                        <a:rPr lang="en-US" sz="1200" b="0" i="0" u="none" strike="noStrike">
                          <a:solidFill>
                            <a:srgbClr val="000000"/>
                          </a:solidFill>
                          <a:effectLst/>
                          <a:latin typeface="+mj-lt"/>
                        </a:rPr>
                        <a:t>$77,441</a:t>
                      </a:r>
                    </a:p>
                  </a:txBody>
                  <a:tcPr marL="9525" marR="9525" marT="9525" marB="0" anchor="ctr"/>
                </a:tc>
                <a:tc>
                  <a:txBody>
                    <a:bodyPr/>
                    <a:lstStyle/>
                    <a:p>
                      <a:pPr algn="ctr" fontAlgn="b"/>
                      <a:r>
                        <a:rPr lang="en-US" sz="1200" b="0" i="0" u="none" strike="noStrike">
                          <a:solidFill>
                            <a:srgbClr val="000000"/>
                          </a:solidFill>
                          <a:effectLst/>
                          <a:latin typeface="+mj-lt"/>
                        </a:rPr>
                        <a:t>$204,676</a:t>
                      </a:r>
                    </a:p>
                  </a:txBody>
                  <a:tcPr marL="9525" marR="9525" marT="9525" marB="0" anchor="ctr"/>
                </a:tc>
              </a:tr>
              <a:tr h="315097">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$8.00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200" b="0" i="0" u="none" strike="noStrike" dirty="0">
                          <a:solidFill>
                            <a:srgbClr val="000000"/>
                          </a:solidFill>
                          <a:effectLst/>
                          <a:latin typeface="+mj-lt"/>
                        </a:rPr>
                        <a:t>$8,411</a:t>
                      </a:r>
                    </a:p>
                  </a:txBody>
                  <a:tcPr marL="9525" marR="9525" marT="9525" marB="0" anchor="ctr"/>
                </a:tc>
                <a:tc>
                  <a:txBody>
                    <a:bodyPr/>
                    <a:lstStyle/>
                    <a:p>
                      <a:pPr algn="ctr" fontAlgn="b"/>
                      <a:r>
                        <a:rPr lang="en-US" sz="1200" b="0" i="0" u="none" strike="noStrike" dirty="0">
                          <a:solidFill>
                            <a:srgbClr val="000000"/>
                          </a:solidFill>
                          <a:effectLst/>
                          <a:latin typeface="+mj-lt"/>
                        </a:rPr>
                        <a:t>$102,962</a:t>
                      </a:r>
                    </a:p>
                  </a:txBody>
                  <a:tcPr marL="9525" marR="9525" marT="9525" marB="0" anchor="ctr"/>
                </a:tc>
                <a:tc>
                  <a:txBody>
                    <a:bodyPr/>
                    <a:lstStyle/>
                    <a:p>
                      <a:pPr algn="ctr" fontAlgn="b"/>
                      <a:r>
                        <a:rPr lang="en-US" sz="1200" b="0" i="0" u="none" strike="noStrike" dirty="0">
                          <a:solidFill>
                            <a:srgbClr val="000000"/>
                          </a:solidFill>
                          <a:effectLst/>
                          <a:latin typeface="+mj-lt"/>
                        </a:rPr>
                        <a:t>$266,206</a:t>
                      </a:r>
                    </a:p>
                  </a:txBody>
                  <a:tcPr marL="9525" marR="9525" marT="9525" marB="0" anchor="ctr"/>
                </a:tc>
              </a:tr>
            </a:tbl>
          </a:graphicData>
        </a:graphic>
      </p:graphicFrame>
      <p:sp>
        <p:nvSpPr>
          <p:cNvPr id="3" name="Slide Number Placeholder 2"/>
          <p:cNvSpPr>
            <a:spLocks noGrp="1"/>
          </p:cNvSpPr>
          <p:nvPr>
            <p:ph type="sldNum" sz="quarter" idx="12"/>
          </p:nvPr>
        </p:nvSpPr>
        <p:spPr/>
        <p:txBody>
          <a:bodyPr/>
          <a:lstStyle/>
          <a:p>
            <a:fld id="{F932AB61-8FC6-4D02-A13A-93DF0551D604}" type="slidenum">
              <a:rPr lang="en-US" smtClean="0"/>
              <a:pPr/>
              <a:t>21</a:t>
            </a:fld>
            <a:endParaRPr lang="en-US" dirty="0"/>
          </a:p>
        </p:txBody>
      </p:sp>
    </p:spTree>
    <p:extLst>
      <p:ext uri="{BB962C8B-B14F-4D97-AF65-F5344CB8AC3E}">
        <p14:creationId xmlns:p14="http://schemas.microsoft.com/office/powerpoint/2010/main" val="422080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8" name="Content Placeholder 2"/>
          <p:cNvSpPr txBox="1">
            <a:spLocks/>
          </p:cNvSpPr>
          <p:nvPr/>
        </p:nvSpPr>
        <p:spPr>
          <a:xfrm>
            <a:off x="457199" y="1295400"/>
            <a:ext cx="8077201" cy="43590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smtClean="0">
                <a:latin typeface="Arial" panose="020B0604020202020204" pitchFamily="34" charset="0"/>
                <a:cs typeface="Arial" panose="020B0604020202020204" pitchFamily="34" charset="0"/>
              </a:rPr>
              <a:t>Example 1</a:t>
            </a:r>
          </a:p>
          <a:p>
            <a:pPr marL="0" indent="0">
              <a:buFont typeface="Arial" pitchFamily="34" charset="0"/>
              <a:buNone/>
            </a:pPr>
            <a:endParaRPr lang="en-US" sz="2000" i="1" dirty="0" smtClean="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Production History (PH) = 5 million pounds</a:t>
            </a:r>
          </a:p>
          <a:p>
            <a:pPr marL="457200" lvl="1" indent="0">
              <a:spcBef>
                <a:spcPts val="0"/>
              </a:spcBef>
              <a:buNone/>
            </a:pPr>
            <a:r>
              <a:rPr lang="en-US" sz="2000" b="1" i="1" dirty="0" smtClean="0">
                <a:latin typeface="Arial" panose="020B0604020202020204" pitchFamily="34" charset="0"/>
                <a:cs typeface="Arial" panose="020B0604020202020204" pitchFamily="34" charset="0"/>
              </a:rPr>
              <a:t>                                              = 50,000 cwt</a:t>
            </a:r>
          </a:p>
          <a:p>
            <a:pPr lvl="1">
              <a:spcBef>
                <a:spcPts val="0"/>
              </a:spcBef>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Coverage percentage (Cov%) = 75%</a:t>
            </a:r>
          </a:p>
          <a:p>
            <a:pPr lvl="1">
              <a:spcBef>
                <a:spcPts val="0"/>
              </a:spcBef>
              <a:buFont typeface="Wingdings" panose="05000000000000000000" pitchFamily="2" charset="2"/>
              <a:buChar char="§"/>
            </a:pPr>
            <a:endParaRPr lang="en-US" sz="1000" b="1" i="1" dirty="0" smtClean="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Margin coverage threshold = $6.50 per cwt</a:t>
            </a:r>
          </a:p>
          <a:p>
            <a:pPr lvl="1">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400" b="1" i="1" dirty="0" smtClean="0">
                <a:latin typeface="Arial" panose="020B0604020202020204" pitchFamily="34" charset="0"/>
                <a:cs typeface="Arial" panose="020B0604020202020204" pitchFamily="34" charset="0"/>
              </a:rPr>
              <a:t>Premium = (50,000 X 75%) X $0.090</a:t>
            </a:r>
          </a:p>
          <a:p>
            <a:pPr marL="457200" lvl="1" indent="0">
              <a:buNone/>
            </a:pPr>
            <a:r>
              <a:rPr lang="en-US" sz="2400" b="1" i="1" dirty="0" smtClean="0">
                <a:latin typeface="Arial" panose="020B0604020202020204" pitchFamily="34" charset="0"/>
                <a:cs typeface="Arial" panose="020B0604020202020204" pitchFamily="34" charset="0"/>
              </a:rPr>
              <a:t>		 = 37,500 X $0.090</a:t>
            </a:r>
          </a:p>
          <a:p>
            <a:pPr marL="457200" lvl="1" indent="0">
              <a:buNone/>
            </a:pPr>
            <a:r>
              <a:rPr lang="en-US" sz="2400" b="1" i="1" dirty="0" smtClean="0">
                <a:latin typeface="Arial" panose="020B0604020202020204" pitchFamily="34" charset="0"/>
                <a:cs typeface="Arial" panose="020B0604020202020204" pitchFamily="34" charset="0"/>
              </a:rPr>
              <a:t>		 = $3,375</a:t>
            </a:r>
            <a:endParaRPr lang="en-US" sz="2400" b="1" i="1" dirty="0">
              <a:latin typeface="Arial" panose="020B0604020202020204" pitchFamily="34" charset="0"/>
              <a:cs typeface="Arial" panose="020B0604020202020204" pitchFamily="34" charset="0"/>
            </a:endParaRPr>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Calculating Your Premium</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22</a:t>
            </a:fld>
            <a:endParaRPr lang="en-US" dirty="0"/>
          </a:p>
        </p:txBody>
      </p:sp>
    </p:spTree>
    <p:extLst>
      <p:ext uri="{BB962C8B-B14F-4D97-AF65-F5344CB8AC3E}">
        <p14:creationId xmlns:p14="http://schemas.microsoft.com/office/powerpoint/2010/main" val="24740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xEl>
                                              <p:pRg st="10" end="10"/>
                                            </p:txEl>
                                          </p:spTgt>
                                        </p:tgtEl>
                                      </p:cBhvr>
                                    </p:animEffect>
                                    <p:animScale>
                                      <p:cBhvr>
                                        <p:cTn id="7" dur="250" autoRev="1" fill="hold"/>
                                        <p:tgtEl>
                                          <p:spTgt spid="8">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8" name="Content Placeholder 2"/>
          <p:cNvSpPr txBox="1">
            <a:spLocks/>
          </p:cNvSpPr>
          <p:nvPr/>
        </p:nvSpPr>
        <p:spPr>
          <a:xfrm>
            <a:off x="456234" y="1295398"/>
            <a:ext cx="8077201" cy="486810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smtClean="0">
                <a:latin typeface="Arial" panose="020B0604020202020204" pitchFamily="34" charset="0"/>
                <a:cs typeface="Arial" panose="020B0604020202020204" pitchFamily="34" charset="0"/>
              </a:rPr>
              <a:t>Example 2</a:t>
            </a:r>
          </a:p>
          <a:p>
            <a:pPr>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b="1" i="1" dirty="0" smtClean="0">
                <a:latin typeface="Arial" panose="020B0604020202020204" pitchFamily="34" charset="0"/>
                <a:cs typeface="Arial" panose="020B0604020202020204" pitchFamily="34" charset="0"/>
              </a:rPr>
              <a:t>Production History (PH) = 10 million pounds</a:t>
            </a:r>
          </a:p>
          <a:p>
            <a:pPr marL="0" indent="0">
              <a:buFont typeface="Arial" pitchFamily="34" charset="0"/>
              <a:buNone/>
            </a:pPr>
            <a:r>
              <a:rPr lang="en-US" sz="2800" b="1" i="1" dirty="0" smtClean="0">
                <a:latin typeface="Arial" panose="020B0604020202020204" pitchFamily="34" charset="0"/>
                <a:cs typeface="Arial" panose="020B0604020202020204" pitchFamily="34" charset="0"/>
              </a:rPr>
              <a:t>		</a:t>
            </a:r>
            <a:r>
              <a:rPr lang="en-US" sz="2200" b="1" i="1" dirty="0" smtClean="0">
                <a:latin typeface="Arial" panose="020B0604020202020204" pitchFamily="34" charset="0"/>
                <a:cs typeface="Arial" panose="020B0604020202020204" pitchFamily="34" charset="0"/>
              </a:rPr>
              <a:t>= 100,000 cwt</a:t>
            </a:r>
          </a:p>
          <a:p>
            <a:pPr marL="0" indent="0">
              <a:buFont typeface="Arial" pitchFamily="34" charset="0"/>
              <a:buNone/>
            </a:pPr>
            <a:endParaRPr lang="en-US" sz="2000" b="1" i="1" dirty="0" smtClean="0">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Coverage percentage (Cov%) = 75%</a:t>
            </a:r>
          </a:p>
          <a:p>
            <a:pPr marL="685800" lvl="1">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Margin coverage threshold = $6.50 per cwt</a:t>
            </a:r>
          </a:p>
          <a:p>
            <a:endParaRPr lang="en-US" dirty="0"/>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Calculating Your Premium</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23</a:t>
            </a:fld>
            <a:endParaRPr lang="en-US" dirty="0"/>
          </a:p>
        </p:txBody>
      </p:sp>
    </p:spTree>
    <p:extLst>
      <p:ext uri="{BB962C8B-B14F-4D97-AF65-F5344CB8AC3E}">
        <p14:creationId xmlns:p14="http://schemas.microsoft.com/office/powerpoint/2010/main" val="290178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8" name="Content Placeholder 2"/>
          <p:cNvSpPr txBox="1">
            <a:spLocks/>
          </p:cNvSpPr>
          <p:nvPr/>
        </p:nvSpPr>
        <p:spPr>
          <a:xfrm>
            <a:off x="456234" y="1371598"/>
            <a:ext cx="8077201" cy="39624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b="1" i="1" dirty="0" smtClean="0">
                <a:latin typeface="Arial" panose="020B0604020202020204" pitchFamily="34" charset="0"/>
                <a:cs typeface="Arial" panose="020B0604020202020204" pitchFamily="34" charset="0"/>
              </a:rPr>
              <a:t>Example 2</a:t>
            </a:r>
          </a:p>
          <a:p>
            <a:pPr lvl="1" indent="-342900">
              <a:buFont typeface="Wingdings" panose="05000000000000000000" pitchFamily="2" charset="2"/>
              <a:buChar char="§"/>
            </a:pPr>
            <a:endParaRPr lang="en-US" sz="1000" b="1" i="1" dirty="0" smtClean="0">
              <a:latin typeface="Arial" panose="020B0604020202020204" pitchFamily="34" charset="0"/>
              <a:cs typeface="Arial" panose="020B0604020202020204" pitchFamily="34" charset="0"/>
            </a:endParaRPr>
          </a:p>
          <a:p>
            <a:pPr lvl="1" indent="-342900">
              <a:spcBef>
                <a:spcPts val="0"/>
              </a:spcBef>
              <a:buFont typeface="Wingdings" panose="05000000000000000000" pitchFamily="2" charset="2"/>
              <a:buChar char="§"/>
            </a:pPr>
            <a:r>
              <a:rPr lang="en-US" sz="2400" b="1" i="1" dirty="0" smtClean="0">
                <a:latin typeface="Arial" panose="020B0604020202020204" pitchFamily="34" charset="0"/>
                <a:cs typeface="Arial" panose="020B0604020202020204" pitchFamily="34" charset="0"/>
              </a:rPr>
              <a:t>Premium = 40,000 X $0.090</a:t>
            </a:r>
          </a:p>
          <a:p>
            <a:pPr marL="400050" lvl="1" indent="0">
              <a:spcBef>
                <a:spcPts val="0"/>
              </a:spcBef>
              <a:spcAft>
                <a:spcPts val="1200"/>
              </a:spcAft>
              <a:buNone/>
            </a:pPr>
            <a:r>
              <a:rPr lang="en-US" sz="2400" b="1" i="1" dirty="0" smtClean="0">
                <a:latin typeface="Arial" panose="020B0604020202020204" pitchFamily="34" charset="0"/>
                <a:cs typeface="Arial" panose="020B0604020202020204" pitchFamily="34" charset="0"/>
              </a:rPr>
              <a:t>		   + [(100,000 X 75%) – 40,000] X $0.29</a:t>
            </a:r>
          </a:p>
          <a:p>
            <a:pPr marL="0" indent="0">
              <a:spcAft>
                <a:spcPts val="1200"/>
              </a:spcAft>
              <a:buFont typeface="Arial" pitchFamily="34" charset="0"/>
              <a:buNone/>
            </a:pPr>
            <a:r>
              <a:rPr lang="en-US" sz="2400" b="1" i="1" dirty="0" smtClean="0">
                <a:latin typeface="Arial" panose="020B0604020202020204" pitchFamily="34" charset="0"/>
                <a:cs typeface="Arial" panose="020B0604020202020204" pitchFamily="34" charset="0"/>
              </a:rPr>
              <a:t>		    = $3,600 + [75,000 – 40,000] X $0.29</a:t>
            </a:r>
          </a:p>
          <a:p>
            <a:pPr marL="0" indent="0">
              <a:spcAft>
                <a:spcPts val="1200"/>
              </a:spcAft>
              <a:buFont typeface="Arial" pitchFamily="34" charset="0"/>
              <a:buNone/>
            </a:pPr>
            <a:r>
              <a:rPr lang="en-US" sz="2400" b="1" i="1" dirty="0" smtClean="0">
                <a:latin typeface="Arial" panose="020B0604020202020204" pitchFamily="34" charset="0"/>
                <a:cs typeface="Arial" panose="020B0604020202020204" pitchFamily="34" charset="0"/>
              </a:rPr>
              <a:t>		    = $3,600 + 35,000 X $0.29</a:t>
            </a:r>
          </a:p>
          <a:p>
            <a:pPr marL="0" indent="0">
              <a:spcAft>
                <a:spcPts val="1200"/>
              </a:spcAft>
              <a:buFont typeface="Arial" pitchFamily="34" charset="0"/>
              <a:buNone/>
            </a:pPr>
            <a:r>
              <a:rPr lang="en-US" sz="2400" b="1" i="1" dirty="0" smtClean="0">
                <a:latin typeface="Arial" panose="020B0604020202020204" pitchFamily="34" charset="0"/>
                <a:cs typeface="Arial" panose="020B0604020202020204" pitchFamily="34" charset="0"/>
              </a:rPr>
              <a:t>		    = $3,600 + $10,150</a:t>
            </a:r>
          </a:p>
          <a:p>
            <a:pPr marL="0" indent="0">
              <a:spcAft>
                <a:spcPts val="1200"/>
              </a:spcAft>
              <a:buFont typeface="Arial" pitchFamily="34" charset="0"/>
              <a:buNone/>
            </a:pPr>
            <a:r>
              <a:rPr lang="en-US" sz="2400" b="1" i="1" dirty="0" smtClean="0">
                <a:latin typeface="Arial" panose="020B0604020202020204" pitchFamily="34" charset="0"/>
                <a:cs typeface="Arial" panose="020B0604020202020204" pitchFamily="34" charset="0"/>
              </a:rPr>
              <a:t>		    = $13,750</a:t>
            </a:r>
            <a:endParaRPr lang="en-US" sz="2400" dirty="0"/>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Calculating Your Premium</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24</a:t>
            </a:fld>
            <a:endParaRPr lang="en-US" dirty="0"/>
          </a:p>
        </p:txBody>
      </p:sp>
    </p:spTree>
    <p:extLst>
      <p:ext uri="{BB962C8B-B14F-4D97-AF65-F5344CB8AC3E}">
        <p14:creationId xmlns:p14="http://schemas.microsoft.com/office/powerpoint/2010/main" val="36788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xEl>
                                              <p:pRg st="7" end="7"/>
                                            </p:txEl>
                                          </p:spTgt>
                                        </p:tgtEl>
                                      </p:cBhvr>
                                    </p:animEffect>
                                    <p:animScale>
                                      <p:cBhvr>
                                        <p:cTn id="7" dur="250" autoRev="1" fill="hold"/>
                                        <p:tgtEl>
                                          <p:spTgt spid="8">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95398"/>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Calculating Your Premium</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F932AB61-8FC6-4D02-A13A-93DF0551D604}" type="slidenum">
              <a:rPr lang="en-US" smtClean="0"/>
              <a:pPr/>
              <a:t>25</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417" y="1343688"/>
            <a:ext cx="6019800" cy="4027771"/>
          </a:xfrm>
          <a:prstGeom prst="rect">
            <a:avLst/>
          </a:prstGeom>
        </p:spPr>
      </p:pic>
    </p:spTree>
    <p:extLst>
      <p:ext uri="{BB962C8B-B14F-4D97-AF65-F5344CB8AC3E}">
        <p14:creationId xmlns:p14="http://schemas.microsoft.com/office/powerpoint/2010/main" val="1622235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8165" y="1498259"/>
            <a:ext cx="8076236" cy="3025444"/>
          </a:xfrm>
          <a:prstGeom prst="rect">
            <a:avLst/>
          </a:prstGeom>
        </p:spPr>
        <p:txBody>
          <a:bodyPr wrap="square">
            <a:spAutoFit/>
          </a:bodyPr>
          <a:lstStyle/>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Program pays when average margin for 2-month period is below the margin selected by the producer</a:t>
            </a:r>
          </a:p>
          <a:p>
            <a:pPr>
              <a:lnSpc>
                <a:spcPct val="105000"/>
              </a:lnSpc>
              <a:spcAft>
                <a:spcPts val="300"/>
              </a:spcAft>
              <a:buClr>
                <a:srgbClr val="003399"/>
              </a:buClr>
            </a:pPr>
            <a:endParaRPr lang="en-US" sz="2400" b="1" i="1" dirty="0">
              <a:latin typeface="Arial" panose="020B0604020202020204" pitchFamily="34" charset="0"/>
              <a:cs typeface="Arial" panose="020B0604020202020204" pitchFamily="34" charset="0"/>
            </a:endParaRPr>
          </a:p>
          <a:p>
            <a:pPr marL="342900"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2-month periods are: January-February, March-April, May-June, July-August, September-October, November-December</a:t>
            </a:r>
          </a:p>
          <a:p>
            <a:pPr marL="457200" indent="-457200">
              <a:lnSpc>
                <a:spcPct val="105000"/>
              </a:lnSpc>
              <a:spcAft>
                <a:spcPts val="300"/>
              </a:spcAft>
              <a:buClr>
                <a:srgbClr val="003399"/>
              </a:buClr>
              <a:buFont typeface="Wingdings" pitchFamily="2" charset="2"/>
              <a:buChar char="§"/>
            </a:pPr>
            <a:endParaRPr lang="en-US" sz="2000" b="1" i="1" dirty="0" smtClean="0">
              <a:latin typeface="Arial" panose="020B0604020202020204" pitchFamily="34" charset="0"/>
              <a:cs typeface="Arial" panose="020B0604020202020204" pitchFamily="34" charset="0"/>
            </a:endParaRPr>
          </a:p>
          <a:p>
            <a:pPr marL="342900" lvl="1" indent="-342900">
              <a:lnSpc>
                <a:spcPct val="105000"/>
              </a:lnSpc>
              <a:spcAft>
                <a:spcPts val="300"/>
              </a:spcAft>
              <a:buClr>
                <a:srgbClr val="003399"/>
              </a:buClr>
              <a:buSzPct val="100000"/>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Program pays on one-sixth (or two months’ worth) of production history, multiplied by percent coverage selected</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Payments to Producers</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27021"/>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9" name="Content Placeholder 2"/>
          <p:cNvSpPr txBox="1">
            <a:spLocks/>
          </p:cNvSpPr>
          <p:nvPr/>
        </p:nvSpPr>
        <p:spPr>
          <a:xfrm>
            <a:off x="457200" y="1371600"/>
            <a:ext cx="8077201" cy="38940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smtClean="0">
                <a:latin typeface="Arial" panose="020B0604020202020204" pitchFamily="34" charset="0"/>
                <a:cs typeface="Arial" panose="020B0604020202020204" pitchFamily="34" charset="0"/>
              </a:rPr>
              <a:t>Margin Protection Payment Calculation</a:t>
            </a:r>
          </a:p>
          <a:p>
            <a:endParaRPr lang="en-US" sz="2000" i="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Annual Production History		10,000,000 lbs.</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 Coverage				75%</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Annual Volume Covered		75,000 cwt</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Volume Covered per 2 month period	12,500 cwt </a:t>
            </a:r>
          </a:p>
          <a:p>
            <a:pPr marL="457200" lvl="1" indent="0">
              <a:buNone/>
            </a:pPr>
            <a:r>
              <a:rPr lang="en-US" sz="2000" b="1" i="1" dirty="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(one-sixth of total) </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Coverage Threshold for year		$6.50 per cwt</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Actual Margin for 2 month period	$5.90 per cwt</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Margin Difference for 2 month period	$0.60 per cwt</a:t>
            </a:r>
          </a:p>
          <a:p>
            <a:endParaRPr lang="en-US" sz="2400" i="1" dirty="0" smtClean="0">
              <a:latin typeface="Arial" panose="020B0604020202020204" pitchFamily="34" charset="0"/>
              <a:cs typeface="Arial" panose="020B0604020202020204" pitchFamily="34" charset="0"/>
            </a:endParaRPr>
          </a:p>
        </p:txBody>
      </p:sp>
      <p:sp>
        <p:nvSpPr>
          <p:cNvPr id="10" name="TextBox 9"/>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Example</a:t>
            </a:r>
            <a:endParaRPr lang="en-US" sz="3800" b="1" dirty="0">
              <a:noFill/>
              <a:latin typeface="Arial" panose="020B0604020202020204" pitchFamily="34" charset="0"/>
              <a:cs typeface="Arial" panose="020B0604020202020204" pitchFamily="34" charset="0"/>
            </a:endParaRPr>
          </a:p>
        </p:txBody>
      </p:sp>
      <p:pic>
        <p:nvPicPr>
          <p:cNvPr id="11"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27</a:t>
            </a:fld>
            <a:endParaRPr lang="en-US" dirty="0"/>
          </a:p>
        </p:txBody>
      </p:sp>
    </p:spTree>
    <p:extLst>
      <p:ext uri="{BB962C8B-B14F-4D97-AF65-F5344CB8AC3E}">
        <p14:creationId xmlns:p14="http://schemas.microsoft.com/office/powerpoint/2010/main" val="7395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4" dur="500"/>
                                        <p:tgtEl>
                                          <p:spTgt spid="9">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7" dur="500"/>
                                        <p:tgtEl>
                                          <p:spTgt spid="9">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0" dur="500"/>
                                        <p:tgtEl>
                                          <p:spTgt spid="9">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3" dur="500"/>
                                        <p:tgtEl>
                                          <p:spTgt spid="9">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6" dur="500"/>
                                        <p:tgtEl>
                                          <p:spTgt spid="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randombar(horizontal)">
                                      <p:cBhvr>
                                        <p:cTn id="31" dur="500"/>
                                        <p:tgtEl>
                                          <p:spTgt spid="9">
                                            <p:txEl>
                                              <p:pRg st="7" end="7"/>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randombar(horizontal)">
                                      <p:cBhvr>
                                        <p:cTn id="34" dur="500"/>
                                        <p:tgtEl>
                                          <p:spTgt spid="9">
                                            <p:txEl>
                                              <p:pRg st="8" end="8"/>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randombar(horizontal)">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227021"/>
            <a:ext cx="8001000" cy="746358"/>
          </a:xfrm>
          <a:prstGeom prst="rect">
            <a:avLst/>
          </a:prstGeom>
        </p:spPr>
        <p:txBody>
          <a:bodyPr wrap="square">
            <a:spAutoFit/>
          </a:bodyPr>
          <a:lstStyle/>
          <a:p>
            <a:pPr lvl="1">
              <a:spcAft>
                <a:spcPts val="300"/>
              </a:spcAft>
              <a:buNone/>
            </a:pPr>
            <a:endParaRPr lang="en-US" sz="2000" dirty="0" smtClean="0"/>
          </a:p>
          <a:p>
            <a:pPr lvl="1">
              <a:spcAft>
                <a:spcPts val="300"/>
              </a:spcAft>
              <a:buNone/>
            </a:pPr>
            <a:endParaRPr lang="en-US" sz="2000" dirty="0"/>
          </a:p>
        </p:txBody>
      </p:sp>
      <p:sp>
        <p:nvSpPr>
          <p:cNvPr id="9" name="Content Placeholder 2"/>
          <p:cNvSpPr txBox="1">
            <a:spLocks/>
          </p:cNvSpPr>
          <p:nvPr/>
        </p:nvSpPr>
        <p:spPr>
          <a:xfrm>
            <a:off x="457200" y="1594388"/>
            <a:ext cx="8077201" cy="31903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smtClean="0">
                <a:latin typeface="Arial" panose="020B0604020202020204" pitchFamily="34" charset="0"/>
                <a:cs typeface="Arial" panose="020B0604020202020204" pitchFamily="34" charset="0"/>
              </a:rPr>
              <a:t>Margin Protection Payment Calculation</a:t>
            </a:r>
          </a:p>
          <a:p>
            <a:endParaRPr lang="en-US" sz="2000" i="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Annual premium paid to USDA		$13,750</a:t>
            </a: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Premium paid per period		  $2,292      Premium per cwt		</a:t>
            </a:r>
            <a:r>
              <a:rPr lang="en-US" sz="2000" i="1" dirty="0" smtClean="0">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$0.183</a:t>
            </a:r>
          </a:p>
          <a:p>
            <a:pPr lvl="1">
              <a:buFont typeface="Wingdings" panose="05000000000000000000" pitchFamily="2" charset="2"/>
              <a:buChar char="§"/>
            </a:pPr>
            <a:endParaRPr lang="en-US" sz="2400" i="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Margin Protection Payment for period	 $7,500 </a:t>
            </a:r>
          </a:p>
          <a:p>
            <a:pPr marL="457200" lvl="1" indent="0">
              <a:buNone/>
            </a:pPr>
            <a:r>
              <a:rPr lang="en-US" sz="2000" b="1" i="1" dirty="0" smtClean="0">
                <a:latin typeface="Arial" panose="020B0604020202020204" pitchFamily="34" charset="0"/>
                <a:cs typeface="Arial" panose="020B0604020202020204" pitchFamily="34" charset="0"/>
              </a:rPr>
              <a:t>		        (12,500 cwt X $.60/cwt)</a:t>
            </a:r>
            <a:endParaRPr lang="en-US" sz="2000" b="1" i="1" dirty="0">
              <a:latin typeface="Arial" panose="020B0604020202020204" pitchFamily="34" charset="0"/>
              <a:cs typeface="Arial" panose="020B0604020202020204" pitchFamily="34" charset="0"/>
            </a:endParaRPr>
          </a:p>
        </p:txBody>
      </p:sp>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Example</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28</a:t>
            </a:fld>
            <a:endParaRPr lang="en-US" dirty="0"/>
          </a:p>
        </p:txBody>
      </p:sp>
    </p:spTree>
    <p:extLst>
      <p:ext uri="{BB962C8B-B14F-4D97-AF65-F5344CB8AC3E}">
        <p14:creationId xmlns:p14="http://schemas.microsoft.com/office/powerpoint/2010/main" val="18332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4" dur="500"/>
                                        <p:tgtEl>
                                          <p:spTgt spid="9">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 If There Was MPP in 2012?</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681321413"/>
              </p:ext>
            </p:extLst>
          </p:nvPr>
        </p:nvGraphicFramePr>
        <p:xfrm>
          <a:off x="838199" y="1524000"/>
          <a:ext cx="7162800" cy="3733799"/>
        </p:xfrm>
        <a:graphic>
          <a:graphicData uri="http://schemas.openxmlformats.org/drawingml/2006/table">
            <a:tbl>
              <a:tblPr firstRow="1" firstCol="1" bandRow="1">
                <a:tableStyleId>{5C22544A-7EE6-4342-B048-85BDC9FD1C3A}</a:tableStyleId>
              </a:tblPr>
              <a:tblGrid>
                <a:gridCol w="2459490"/>
                <a:gridCol w="1567770"/>
                <a:gridCol w="1567770"/>
                <a:gridCol w="1567770"/>
              </a:tblGrid>
              <a:tr h="585981">
                <a:tc>
                  <a:txBody>
                    <a:bodyPr/>
                    <a:lstStyle/>
                    <a:p>
                      <a:pPr marL="0" marR="0" algn="ctr">
                        <a:lnSpc>
                          <a:spcPct val="107000"/>
                        </a:lnSpc>
                        <a:spcBef>
                          <a:spcPts val="0"/>
                        </a:spcBef>
                        <a:spcAft>
                          <a:spcPts val="0"/>
                        </a:spcAft>
                      </a:pPr>
                      <a:r>
                        <a:rPr lang="en-US" sz="1200" dirty="0">
                          <a:effectLst/>
                        </a:rPr>
                        <a:t>Dairy Size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100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500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1,000 Head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0902">
                <a:tc>
                  <a:txBody>
                    <a:bodyPr/>
                    <a:lstStyle/>
                    <a:p>
                      <a:pPr marL="0" marR="0">
                        <a:lnSpc>
                          <a:spcPct val="107000"/>
                        </a:lnSpc>
                        <a:spcBef>
                          <a:spcPts val="0"/>
                        </a:spcBef>
                        <a:spcAft>
                          <a:spcPts val="0"/>
                        </a:spcAft>
                      </a:pPr>
                      <a:r>
                        <a:rPr lang="en-US" sz="1200" dirty="0">
                          <a:effectLst/>
                        </a:rPr>
                        <a:t>Milk Production History (pounds)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1,967,397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11,304,071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24,641,052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486">
                <a:tc>
                  <a:txBody>
                    <a:bodyPr/>
                    <a:lstStyle/>
                    <a:p>
                      <a:pPr marL="0" marR="0">
                        <a:lnSpc>
                          <a:spcPct val="107000"/>
                        </a:lnSpc>
                        <a:spcBef>
                          <a:spcPts val="0"/>
                        </a:spcBef>
                        <a:spcAft>
                          <a:spcPts val="0"/>
                        </a:spcAft>
                      </a:pPr>
                      <a:r>
                        <a:rPr lang="en-US" sz="1200" dirty="0">
                          <a:effectLst/>
                        </a:rPr>
                        <a:t>90 Percent Covered (pounds)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1,770,657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10,173,664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22,176,947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486">
                <a:tc>
                  <a:txBody>
                    <a:bodyPr/>
                    <a:lstStyle/>
                    <a:p>
                      <a:pPr marL="0" marR="0">
                        <a:lnSpc>
                          <a:spcPct val="107000"/>
                        </a:lnSpc>
                        <a:spcBef>
                          <a:spcPts val="0"/>
                        </a:spcBef>
                        <a:spcAft>
                          <a:spcPts val="0"/>
                        </a:spcAft>
                      </a:pPr>
                      <a:r>
                        <a:rPr lang="en-US" sz="1200" dirty="0" smtClean="0">
                          <a:effectLst/>
                        </a:rPr>
                        <a:t>Premium ($6.50 Margin Protection)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$1,594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$21,504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$56,313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486">
                <a:tc>
                  <a:txBody>
                    <a:bodyPr/>
                    <a:lstStyle/>
                    <a:p>
                      <a:pPr marL="0" marR="0">
                        <a:lnSpc>
                          <a:spcPct val="107000"/>
                        </a:lnSpc>
                        <a:spcBef>
                          <a:spcPts val="0"/>
                        </a:spcBef>
                        <a:spcAft>
                          <a:spcPts val="0"/>
                        </a:spcAft>
                      </a:pPr>
                      <a:r>
                        <a:rPr lang="en-US" sz="1200" dirty="0">
                          <a:effectLst/>
                        </a:rPr>
                        <a:t>March-April </a:t>
                      </a:r>
                      <a:r>
                        <a:rPr lang="en-US" sz="1200" dirty="0" smtClean="0">
                          <a:effectLst/>
                        </a:rPr>
                        <a:t>Margin</a:t>
                      </a:r>
                      <a:r>
                        <a:rPr lang="en-US" sz="1200" dirty="0">
                          <a:effectLst/>
                        </a:rPr>
                        <a:t>: $4.59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$5,635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$32,376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$70,573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486">
                <a:tc>
                  <a:txBody>
                    <a:bodyPr/>
                    <a:lstStyle/>
                    <a:p>
                      <a:pPr marL="0" marR="0">
                        <a:lnSpc>
                          <a:spcPct val="107000"/>
                        </a:lnSpc>
                        <a:spcBef>
                          <a:spcPts val="0"/>
                        </a:spcBef>
                        <a:spcAft>
                          <a:spcPts val="0"/>
                        </a:spcAft>
                      </a:pPr>
                      <a:r>
                        <a:rPr lang="en-US" sz="1200" dirty="0">
                          <a:effectLst/>
                        </a:rPr>
                        <a:t>May-June Margin: $</a:t>
                      </a:r>
                      <a:r>
                        <a:rPr lang="en-US" sz="1200" dirty="0" smtClean="0">
                          <a:effectLst/>
                        </a:rPr>
                        <a:t>3.48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$8,922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$51,266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$111,751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486">
                <a:tc>
                  <a:txBody>
                    <a:bodyPr/>
                    <a:lstStyle/>
                    <a:p>
                      <a:pPr marL="0" marR="0">
                        <a:lnSpc>
                          <a:spcPct val="107000"/>
                        </a:lnSpc>
                        <a:spcBef>
                          <a:spcPts val="0"/>
                        </a:spcBef>
                        <a:spcAft>
                          <a:spcPts val="0"/>
                        </a:spcAft>
                      </a:pPr>
                      <a:r>
                        <a:rPr lang="en-US" sz="1200" dirty="0">
                          <a:effectLst/>
                        </a:rPr>
                        <a:t>July-August Margin: $2.88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$10,697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$61,460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$133,972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9486">
                <a:tc>
                  <a:txBody>
                    <a:bodyPr/>
                    <a:lstStyle/>
                    <a:p>
                      <a:pPr marL="0" marR="0">
                        <a:lnSpc>
                          <a:spcPct val="107000"/>
                        </a:lnSpc>
                        <a:spcBef>
                          <a:spcPts val="0"/>
                        </a:spcBef>
                        <a:spcAft>
                          <a:spcPts val="0"/>
                        </a:spcAft>
                      </a:pPr>
                      <a:r>
                        <a:rPr lang="en-US" sz="1200" dirty="0">
                          <a:effectLst/>
                        </a:rPr>
                        <a:t>Net 2012 Return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$23,660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$123,598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$259,984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F932AB61-8FC6-4D02-A13A-93DF0551D604}" type="slidenum">
              <a:rPr lang="en-US" smtClean="0"/>
              <a:pPr/>
              <a:t>29</a:t>
            </a:fld>
            <a:endParaRPr lang="en-US" dirty="0"/>
          </a:p>
        </p:txBody>
      </p:sp>
    </p:spTree>
    <p:extLst>
      <p:ext uri="{BB962C8B-B14F-4D97-AF65-F5344CB8AC3E}">
        <p14:creationId xmlns:p14="http://schemas.microsoft.com/office/powerpoint/2010/main" val="241312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Margin Protection Program</a:t>
            </a:r>
            <a:endParaRPr lang="en-US" sz="3800" b="1" dirty="0">
              <a:noFill/>
              <a:latin typeface="Arial" panose="020B0604020202020204" pitchFamily="34" charset="0"/>
              <a:cs typeface="Arial" panose="020B0604020202020204" pitchFamily="34" charset="0"/>
            </a:endParaRPr>
          </a:p>
        </p:txBody>
      </p:sp>
      <p:sp>
        <p:nvSpPr>
          <p:cNvPr id="6" name="Rectangle 5"/>
          <p:cNvSpPr/>
          <p:nvPr/>
        </p:nvSpPr>
        <p:spPr>
          <a:xfrm>
            <a:off x="457200" y="1524000"/>
            <a:ext cx="8077200" cy="3416320"/>
          </a:xfrm>
          <a:prstGeom prst="rect">
            <a:avLst/>
          </a:prstGeom>
        </p:spPr>
        <p:txBody>
          <a:bodyPr wrap="square">
            <a:spAutoFit/>
          </a:bodyPr>
          <a:lstStyle/>
          <a:p>
            <a:pPr fontAlgn="base">
              <a:spcBef>
                <a:spcPct val="0"/>
              </a:spcBef>
              <a:spcAft>
                <a:spcPct val="0"/>
              </a:spcAft>
            </a:pPr>
            <a:r>
              <a:rPr lang="en-US" sz="2400" b="1" i="1" dirty="0" smtClean="0">
                <a:solidFill>
                  <a:srgbClr val="000000"/>
                </a:solidFill>
                <a:latin typeface="Arial" panose="020B0604020202020204" pitchFamily="34" charset="0"/>
                <a:cs typeface="Arial" panose="020B0604020202020204" pitchFamily="34" charset="0"/>
              </a:rPr>
              <a:t>A voluntary risk management program for the 21</a:t>
            </a:r>
            <a:r>
              <a:rPr lang="en-US" sz="2400" b="1" i="1" baseline="30000" dirty="0" smtClean="0">
                <a:solidFill>
                  <a:srgbClr val="000000"/>
                </a:solidFill>
                <a:latin typeface="Arial" panose="020B0604020202020204" pitchFamily="34" charset="0"/>
                <a:cs typeface="Arial" panose="020B0604020202020204" pitchFamily="34" charset="0"/>
              </a:rPr>
              <a:t>st</a:t>
            </a:r>
            <a:r>
              <a:rPr lang="en-US" sz="2400" b="1" i="1" dirty="0" smtClean="0">
                <a:solidFill>
                  <a:srgbClr val="000000"/>
                </a:solidFill>
                <a:latin typeface="Arial" panose="020B0604020202020204" pitchFamily="34" charset="0"/>
                <a:cs typeface="Arial" panose="020B0604020202020204" pitchFamily="34" charset="0"/>
              </a:rPr>
              <a:t> century</a:t>
            </a:r>
          </a:p>
          <a:p>
            <a:pPr marL="457200" indent="-457200" fontAlgn="base">
              <a:spcBef>
                <a:spcPct val="0"/>
              </a:spcBef>
              <a:spcAft>
                <a:spcPct val="0"/>
              </a:spcAft>
              <a:buFont typeface="Wingdings" panose="05000000000000000000" pitchFamily="2" charset="2"/>
              <a:buChar char="§"/>
            </a:pPr>
            <a:endParaRPr lang="en-US" sz="2400" b="1" i="1" dirty="0" smtClean="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sz="2400" b="1" i="1" dirty="0" smtClean="0">
                <a:solidFill>
                  <a:srgbClr val="000000"/>
                </a:solidFill>
                <a:latin typeface="Arial" panose="020B0604020202020204" pitchFamily="34" charset="0"/>
                <a:cs typeface="Arial" panose="020B0604020202020204" pitchFamily="34" charset="0"/>
              </a:rPr>
              <a:t>Protects producers’ equity and margins, rather than supporting milk prices</a:t>
            </a:r>
          </a:p>
          <a:p>
            <a:pPr marL="457200" indent="-457200" fontAlgn="base">
              <a:spcBef>
                <a:spcPct val="0"/>
              </a:spcBef>
              <a:spcAft>
                <a:spcPct val="0"/>
              </a:spcAft>
              <a:buFont typeface="Wingdings" panose="05000000000000000000" pitchFamily="2" charset="2"/>
              <a:buChar char="§"/>
            </a:pPr>
            <a:endParaRPr lang="en-US" sz="2400" b="1" i="1" dirty="0" smtClean="0">
              <a:latin typeface="Arial" panose="020B0604020202020204" pitchFamily="34" charset="0"/>
              <a:cs typeface="Arial" panose="020B0604020202020204" pitchFamily="34" charset="0"/>
            </a:endParaRPr>
          </a:p>
          <a:p>
            <a:pPr fontAlgn="base">
              <a:spcBef>
                <a:spcPct val="0"/>
              </a:spcBef>
              <a:spcAft>
                <a:spcPct val="0"/>
              </a:spcAft>
            </a:pPr>
            <a:r>
              <a:rPr lang="en-US" sz="2400" b="1" i="1" dirty="0" smtClean="0">
                <a:latin typeface="Arial" panose="020B0604020202020204" pitchFamily="34" charset="0"/>
                <a:cs typeface="Arial" panose="020B0604020202020204" pitchFamily="34" charset="0"/>
              </a:rPr>
              <a:t>Administered </a:t>
            </a:r>
            <a:r>
              <a:rPr lang="en-US" sz="2400" b="1" i="1" dirty="0">
                <a:latin typeface="Arial" panose="020B0604020202020204" pitchFamily="34" charset="0"/>
                <a:cs typeface="Arial" panose="020B0604020202020204" pitchFamily="34" charset="0"/>
              </a:rPr>
              <a:t>by </a:t>
            </a:r>
            <a:r>
              <a:rPr lang="en-US" sz="2400" b="1" i="1" dirty="0" smtClean="0">
                <a:latin typeface="Arial" panose="020B0604020202020204" pitchFamily="34" charset="0"/>
                <a:cs typeface="Arial" panose="020B0604020202020204" pitchFamily="34" charset="0"/>
              </a:rPr>
              <a:t>USDA’s </a:t>
            </a:r>
            <a:r>
              <a:rPr lang="en-US" sz="2400" b="1" i="1" dirty="0">
                <a:latin typeface="Arial" panose="020B0604020202020204" pitchFamily="34" charset="0"/>
                <a:cs typeface="Arial" panose="020B0604020202020204" pitchFamily="34" charset="0"/>
              </a:rPr>
              <a:t>Farm Service </a:t>
            </a:r>
            <a:r>
              <a:rPr lang="en-US" sz="2400" b="1" i="1" dirty="0" smtClean="0">
                <a:latin typeface="Arial" panose="020B0604020202020204" pitchFamily="34" charset="0"/>
                <a:cs typeface="Arial" panose="020B0604020202020204" pitchFamily="34" charset="0"/>
              </a:rPr>
              <a:t>Agency</a:t>
            </a:r>
          </a:p>
          <a:p>
            <a:pPr marL="457200" indent="-457200" fontAlgn="base">
              <a:spcBef>
                <a:spcPct val="0"/>
              </a:spcBef>
              <a:spcAft>
                <a:spcPct val="0"/>
              </a:spcAft>
              <a:buFont typeface="Wingdings" panose="05000000000000000000" pitchFamily="2" charset="2"/>
              <a:buChar char="§"/>
            </a:pPr>
            <a:endParaRPr lang="en-US" sz="2400" b="1" i="1" dirty="0" smtClean="0">
              <a:latin typeface="Arial" panose="020B0604020202020204" pitchFamily="34" charset="0"/>
              <a:cs typeface="Arial" panose="020B0604020202020204" pitchFamily="34" charset="0"/>
            </a:endParaRPr>
          </a:p>
          <a:p>
            <a:pPr fontAlgn="base">
              <a:spcBef>
                <a:spcPct val="0"/>
              </a:spcBef>
              <a:spcAft>
                <a:spcPct val="0"/>
              </a:spcAft>
            </a:pPr>
            <a:r>
              <a:rPr lang="en-US" sz="2400" b="1" i="1" dirty="0" smtClean="0">
                <a:latin typeface="Arial" panose="020B0604020202020204" pitchFamily="34" charset="0"/>
                <a:cs typeface="Arial" panose="020B0604020202020204" pitchFamily="34" charset="0"/>
              </a:rPr>
              <a:t>No </a:t>
            </a:r>
            <a:r>
              <a:rPr lang="en-US" sz="2400" b="1" i="1" dirty="0">
                <a:latin typeface="Arial" panose="020B0604020202020204" pitchFamily="34" charset="0"/>
                <a:cs typeface="Arial" panose="020B0604020202020204" pitchFamily="34" charset="0"/>
              </a:rPr>
              <a:t>payment limitations based on income </a:t>
            </a:r>
            <a:r>
              <a:rPr lang="en-US" sz="2400" b="1" i="1" dirty="0" smtClean="0">
                <a:latin typeface="Arial" panose="020B0604020202020204" pitchFamily="34" charset="0"/>
                <a:cs typeface="Arial" panose="020B0604020202020204" pitchFamily="34" charset="0"/>
              </a:rPr>
              <a:t>or </a:t>
            </a:r>
            <a:r>
              <a:rPr lang="en-US" sz="2400" b="1" i="1" dirty="0">
                <a:latin typeface="Arial" panose="020B0604020202020204" pitchFamily="34" charset="0"/>
                <a:cs typeface="Arial" panose="020B0604020202020204" pitchFamily="34" charset="0"/>
              </a:rPr>
              <a:t>herd </a:t>
            </a:r>
            <a:r>
              <a:rPr lang="en-US" sz="2400" b="1" i="1" dirty="0" smtClean="0">
                <a:latin typeface="Arial" panose="020B0604020202020204" pitchFamily="34" charset="0"/>
                <a:cs typeface="Arial" panose="020B0604020202020204" pitchFamily="34" charset="0"/>
              </a:rPr>
              <a:t>size</a:t>
            </a:r>
            <a:endParaRPr lang="en-US" sz="2400" b="1" dirty="0" smtClean="0">
              <a:solidFill>
                <a:srgbClr val="000000"/>
              </a:solidFill>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729683"/>
            <a:ext cx="4800600" cy="3343929"/>
          </a:xfrm>
          <a:prstGeom prst="rect">
            <a:avLst/>
          </a:prstGeom>
        </p:spPr>
        <p:txBody>
          <a:bodyPr wrap="square">
            <a:spAutoFit/>
          </a:bodyPr>
          <a:lstStyle/>
          <a:p>
            <a:pPr>
              <a:lnSpc>
                <a:spcPct val="105000"/>
              </a:lnSpc>
              <a:spcAft>
                <a:spcPts val="300"/>
              </a:spcAft>
              <a:buClr>
                <a:srgbClr val="003399"/>
              </a:buClr>
            </a:pPr>
            <a:r>
              <a:rPr lang="en-US" sz="2200" b="1" i="1" dirty="0" smtClean="0">
                <a:latin typeface="Arial" panose="020B0604020202020204" pitchFamily="34" charset="0"/>
                <a:cs typeface="Arial" panose="020B0604020202020204" pitchFamily="34" charset="0"/>
              </a:rPr>
              <a:t>Producers will receive payments shortly after the margin cost calculations are made final</a:t>
            </a:r>
          </a:p>
          <a:p>
            <a:pPr>
              <a:lnSpc>
                <a:spcPct val="105000"/>
              </a:lnSpc>
              <a:spcAft>
                <a:spcPts val="300"/>
              </a:spcAft>
              <a:buClr>
                <a:srgbClr val="003399"/>
              </a:buClr>
            </a:pPr>
            <a:endParaRPr lang="en-US" sz="2200" b="1" i="1" dirty="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200" b="1" i="1" dirty="0" smtClean="0">
                <a:latin typeface="Arial" panose="020B0604020202020204" pitchFamily="34" charset="0"/>
                <a:cs typeface="Arial" panose="020B0604020202020204" pitchFamily="34" charset="0"/>
              </a:rPr>
              <a:t>Example: If a payment is triggered for January-February, the margin will be announced at the end of March and payment will be sent out in early April</a:t>
            </a:r>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Timeline for Payments</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086659"/>
            <a:ext cx="3276600" cy="2180541"/>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30</a:t>
            </a:fld>
            <a:endParaRPr lang="en-US" dirty="0"/>
          </a:p>
        </p:txBody>
      </p:sp>
    </p:spTree>
    <p:extLst>
      <p:ext uri="{BB962C8B-B14F-4D97-AF65-F5344CB8AC3E}">
        <p14:creationId xmlns:p14="http://schemas.microsoft.com/office/powerpoint/2010/main" val="197510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1413" y="1450503"/>
            <a:ext cx="8079130" cy="3928768"/>
          </a:xfrm>
          <a:prstGeom prst="rect">
            <a:avLst/>
          </a:prstGeom>
        </p:spPr>
        <p:txBody>
          <a:bodyPr wrap="square">
            <a:spAutoFit/>
          </a:bodyPr>
          <a:lstStyle/>
          <a:p>
            <a:pPr>
              <a:lnSpc>
                <a:spcPct val="105000"/>
              </a:lnSpc>
              <a:spcAft>
                <a:spcPts val="300"/>
              </a:spcAft>
              <a:buClr>
                <a:srgbClr val="003399"/>
              </a:buClr>
            </a:pPr>
            <a:r>
              <a:rPr lang="en-US" sz="2400" b="1" i="1" dirty="0">
                <a:latin typeface="Arial" panose="020B0604020202020204" pitchFamily="34" charset="0"/>
                <a:cs typeface="Arial" panose="020B0604020202020204" pitchFamily="34" charset="0"/>
              </a:rPr>
              <a:t>Addresses </a:t>
            </a:r>
            <a:r>
              <a:rPr lang="en-US" sz="2400" b="1" i="1" dirty="0" smtClean="0">
                <a:latin typeface="Arial" panose="020B0604020202020204" pitchFamily="34" charset="0"/>
                <a:cs typeface="Arial" panose="020B0604020202020204" pitchFamily="34" charset="0"/>
              </a:rPr>
              <a:t>critically low margins</a:t>
            </a:r>
          </a:p>
          <a:p>
            <a:pPr marL="342900" indent="-342900">
              <a:lnSpc>
                <a:spcPct val="105000"/>
              </a:lnSpc>
              <a:spcAft>
                <a:spcPts val="300"/>
              </a:spcAft>
              <a:buClr>
                <a:srgbClr val="003399"/>
              </a:buClr>
              <a:buFont typeface="Wingdings" panose="05000000000000000000" pitchFamily="2" charset="2"/>
              <a:buChar char="§"/>
            </a:pPr>
            <a:endParaRPr lang="en-US" sz="2000" b="1" i="1" dirty="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Stimulates demand, and helps </a:t>
            </a: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both producers and those in need</a:t>
            </a:r>
          </a:p>
          <a:p>
            <a:pPr lvl="1">
              <a:lnSpc>
                <a:spcPct val="105000"/>
              </a:lnSpc>
              <a:spcAft>
                <a:spcPts val="300"/>
              </a:spcAft>
              <a:buClr>
                <a:srgbClr val="003399"/>
              </a:buClr>
            </a:pPr>
            <a:endParaRPr lang="en-US" sz="2000"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How it works… </a:t>
            </a:r>
          </a:p>
          <a:p>
            <a:pPr marL="342900" indent="-342900">
              <a:lnSpc>
                <a:spcPct val="105000"/>
              </a:lnSpc>
              <a:spcAft>
                <a:spcPts val="300"/>
              </a:spcAft>
              <a:buClr>
                <a:srgbClr val="003399"/>
              </a:buClr>
              <a:buFont typeface="Wingdings" panose="05000000000000000000" pitchFamily="2" charset="2"/>
              <a:buChar char="§"/>
            </a:pPr>
            <a:endParaRPr lang="en-US" sz="2000" b="1" i="1" dirty="0">
              <a:latin typeface="Arial" panose="020B0604020202020204" pitchFamily="34" charset="0"/>
              <a:cs typeface="Arial" panose="020B0604020202020204" pitchFamily="34" charset="0"/>
            </a:endParaRP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Triggered by margins below $4/cwt for 2 months</a:t>
            </a: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Buys consumer-ready dairy products at prevailing prices</a:t>
            </a:r>
            <a:endParaRPr lang="en-US" sz="2000" b="1" i="1" dirty="0">
              <a:latin typeface="Arial" panose="020B0604020202020204" pitchFamily="34" charset="0"/>
              <a:cs typeface="Arial" panose="020B0604020202020204" pitchFamily="34" charset="0"/>
            </a:endParaRP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Must not displace commercial sales</a:t>
            </a:r>
            <a:endParaRPr lang="en-US" sz="2000" i="1" dirty="0"/>
          </a:p>
        </p:txBody>
      </p:sp>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Dairy Product Donation Program</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638" y="1600201"/>
            <a:ext cx="2862558" cy="1905000"/>
          </a:xfrm>
          <a:prstGeom prst="rect">
            <a:avLst/>
          </a:prstGeom>
        </p:spPr>
      </p:pic>
      <p:sp>
        <p:nvSpPr>
          <p:cNvPr id="2" name="Slide Number Placeholder 1"/>
          <p:cNvSpPr>
            <a:spLocks noGrp="1"/>
          </p:cNvSpPr>
          <p:nvPr>
            <p:ph type="sldNum" sz="quarter" idx="12"/>
          </p:nvPr>
        </p:nvSpPr>
        <p:spPr/>
        <p:txBody>
          <a:bodyPr/>
          <a:lstStyle/>
          <a:p>
            <a:fld id="{F932AB61-8FC6-4D02-A13A-93DF0551D604}" type="slidenum">
              <a:rPr lang="en-US" smtClean="0"/>
              <a:pPr/>
              <a:t>31</a:t>
            </a:fld>
            <a:endParaRPr lang="en-US" dirty="0"/>
          </a:p>
        </p:txBody>
      </p:sp>
    </p:spTree>
    <p:extLst>
      <p:ext uri="{BB962C8B-B14F-4D97-AF65-F5344CB8AC3E}">
        <p14:creationId xmlns:p14="http://schemas.microsoft.com/office/powerpoint/2010/main" val="80518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1000"/>
                                        <p:tgtEl>
                                          <p:spTgt spid="7">
                                            <p:txEl>
                                              <p:pRg st="5" end="5"/>
                                            </p:txEl>
                                          </p:spTgt>
                                        </p:tgtEl>
                                      </p:cBhvr>
                                    </p:animEffect>
                                    <p:anim calcmode="lin" valueType="num">
                                      <p:cBhvr>
                                        <p:cTn id="3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randombar(horizontal)">
                                      <p:cBhvr>
                                        <p:cTn id="45" dur="5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randombar(horizontal)">
                                      <p:cBhvr>
                                        <p:cTn id="5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198" y="1528191"/>
            <a:ext cx="8077202" cy="3736407"/>
          </a:xfrm>
          <a:prstGeom prst="rect">
            <a:avLst/>
          </a:prstGeom>
        </p:spPr>
        <p:txBody>
          <a:bodyPr wrap="square">
            <a:spAutoFit/>
          </a:bodyPr>
          <a:lstStyle/>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MPP capped 5 years of work by NMPF, dairy co-ops and individual producers</a:t>
            </a:r>
          </a:p>
          <a:p>
            <a:pPr marL="342900" indent="-342900">
              <a:lnSpc>
                <a:spcPct val="105000"/>
              </a:lnSpc>
              <a:spcAft>
                <a:spcPts val="300"/>
              </a:spcAft>
              <a:buClr>
                <a:srgbClr val="003399"/>
              </a:buClr>
              <a:buFont typeface="Wingdings" panose="05000000000000000000" pitchFamily="2" charset="2"/>
              <a:buChar char="§"/>
            </a:pPr>
            <a:endParaRPr lang="en-US" sz="2400" b="1" i="1" dirty="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MPP is more flexible, comprehensive and equitable than any previous federal dairy safety net</a:t>
            </a:r>
          </a:p>
          <a:p>
            <a:pPr marL="342900" indent="-342900">
              <a:lnSpc>
                <a:spcPct val="105000"/>
              </a:lnSpc>
              <a:spcAft>
                <a:spcPts val="300"/>
              </a:spcAft>
              <a:buClr>
                <a:srgbClr val="003399"/>
              </a:buClr>
              <a:buFont typeface="Wingdings" panose="05000000000000000000" pitchFamily="2" charset="2"/>
              <a:buChar char="§"/>
            </a:pPr>
            <a:endParaRPr lang="en-US" sz="2400"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MPP is designed to protect against 2009-type catastrophic losses and bad margins like those seen in 2012 </a:t>
            </a:r>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Final Thoughts</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32</a:t>
            </a:fld>
            <a:endParaRPr lang="en-US" dirty="0"/>
          </a:p>
        </p:txBody>
      </p:sp>
    </p:spTree>
    <p:extLst>
      <p:ext uri="{BB962C8B-B14F-4D97-AF65-F5344CB8AC3E}">
        <p14:creationId xmlns:p14="http://schemas.microsoft.com/office/powerpoint/2010/main" val="2216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170" y="1676400"/>
            <a:ext cx="8049229" cy="3490186"/>
          </a:xfrm>
          <a:prstGeom prst="rect">
            <a:avLst/>
          </a:prstGeom>
        </p:spPr>
        <p:txBody>
          <a:bodyPr wrap="square">
            <a:spAutoFit/>
          </a:bodyPr>
          <a:lstStyle/>
          <a:p>
            <a:pPr>
              <a:lnSpc>
                <a:spcPct val="105000"/>
              </a:lnSpc>
              <a:spcAft>
                <a:spcPts val="300"/>
              </a:spcAft>
              <a:buClr>
                <a:srgbClr val="003399"/>
              </a:buClr>
            </a:pPr>
            <a:r>
              <a:rPr lang="en-US" sz="2400" b="1" i="1" dirty="0">
                <a:latin typeface="Arial" panose="020B0604020202020204" pitchFamily="34" charset="0"/>
                <a:cs typeface="Arial" panose="020B0604020202020204" pitchFamily="34" charset="0"/>
              </a:rPr>
              <a:t>NMPF strongly encourages </a:t>
            </a:r>
            <a:r>
              <a:rPr lang="en-US" sz="2400" b="1" i="1" dirty="0" smtClean="0">
                <a:latin typeface="Arial" panose="020B0604020202020204" pitchFamily="34" charset="0"/>
                <a:cs typeface="Arial" panose="020B0604020202020204" pitchFamily="34" charset="0"/>
              </a:rPr>
              <a:t>farmers </a:t>
            </a:r>
            <a:r>
              <a:rPr lang="en-US" sz="2400" b="1" i="1" dirty="0">
                <a:latin typeface="Arial" panose="020B0604020202020204" pitchFamily="34" charset="0"/>
                <a:cs typeface="Arial" panose="020B0604020202020204" pitchFamily="34" charset="0"/>
              </a:rPr>
              <a:t>to use </a:t>
            </a:r>
            <a:r>
              <a:rPr lang="en-US" sz="2400" b="1" i="1" dirty="0" smtClean="0">
                <a:latin typeface="Arial" panose="020B0604020202020204" pitchFamily="34" charset="0"/>
                <a:cs typeface="Arial" panose="020B0604020202020204" pitchFamily="34" charset="0"/>
              </a:rPr>
              <a:t>MPP going forward</a:t>
            </a:r>
          </a:p>
          <a:p>
            <a:pPr marL="342900" indent="-342900">
              <a:lnSpc>
                <a:spcPct val="105000"/>
              </a:lnSpc>
              <a:spcAft>
                <a:spcPts val="300"/>
              </a:spcAft>
              <a:buClr>
                <a:srgbClr val="003399"/>
              </a:buClr>
              <a:buFont typeface="Wingdings" panose="05000000000000000000" pitchFamily="2" charset="2"/>
              <a:buChar char="§"/>
            </a:pPr>
            <a:endParaRPr lang="en-US" sz="2000" b="1" i="1" dirty="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To help make decisions, NMPF website </a:t>
            </a:r>
            <a:r>
              <a:rPr lang="en-US" sz="2400" b="1" i="1" dirty="0" smtClean="0">
                <a:latin typeface="Arial" panose="020B0604020202020204" pitchFamily="34" charset="0"/>
                <a:cs typeface="Arial" panose="020B0604020202020204" pitchFamily="34" charset="0"/>
                <a:hlinkClick r:id="rId3"/>
              </a:rPr>
              <a:t>www.futurefordairy.com</a:t>
            </a:r>
            <a:r>
              <a:rPr lang="en-US" sz="2400" b="1" i="1" dirty="0" smtClean="0">
                <a:latin typeface="Arial" panose="020B0604020202020204" pitchFamily="34" charset="0"/>
                <a:cs typeface="Arial" panose="020B0604020202020204" pitchFamily="34" charset="0"/>
              </a:rPr>
              <a:t> has …</a:t>
            </a:r>
          </a:p>
          <a:p>
            <a:pPr marL="342900" indent="-342900">
              <a:lnSpc>
                <a:spcPct val="105000"/>
              </a:lnSpc>
              <a:spcAft>
                <a:spcPts val="300"/>
              </a:spcAft>
              <a:buClr>
                <a:srgbClr val="003399"/>
              </a:buClr>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Detailed summaries of the program</a:t>
            </a: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 copy of this presentation</a:t>
            </a: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A tool showing MPP’s potential impact on individual farms</a:t>
            </a:r>
            <a:endParaRPr lang="en-US" sz="2000" dirty="0"/>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Final Thoughts</a:t>
            </a:r>
            <a:endParaRPr lang="en-US" sz="3800" b="1" dirty="0">
              <a:noFill/>
              <a:latin typeface="Arial" panose="020B0604020202020204" pitchFamily="34" charset="0"/>
              <a:cs typeface="Arial" panose="020B0604020202020204" pitchFamily="34" charset="0"/>
            </a:endParaRPr>
          </a:p>
        </p:txBody>
      </p:sp>
      <p:pic>
        <p:nvPicPr>
          <p:cNvPr id="1026" name="F34E0AC5-FE7E-4CDB-AFAA-3B1E92FA3000" descr="F34E0AC5-FE7E-4CDB-AFAA-3B1E92FA3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33</a:t>
            </a:fld>
            <a:endParaRPr lang="en-US" dirty="0"/>
          </a:p>
        </p:txBody>
      </p:sp>
    </p:spTree>
    <p:extLst>
      <p:ext uri="{BB962C8B-B14F-4D97-AF65-F5344CB8AC3E}">
        <p14:creationId xmlns:p14="http://schemas.microsoft.com/office/powerpoint/2010/main" val="6794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4" end="4"/>
                                            </p:txEl>
                                          </p:spTgt>
                                        </p:tgtEl>
                                      </p:cBhvr>
                                    </p:animEffect>
                                    <p:animScale>
                                      <p:cBhvr>
                                        <p:cTn id="7" dur="250" autoRev="1" fill="hold"/>
                                        <p:tgtEl>
                                          <p:spTgt spid="6">
                                            <p:txEl>
                                              <p:pRg st="4" end="4"/>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xEl>
                                              <p:pRg st="5" end="5"/>
                                            </p:txEl>
                                          </p:spTgt>
                                        </p:tgtEl>
                                      </p:cBhvr>
                                    </p:animEffect>
                                    <p:animScale>
                                      <p:cBhvr>
                                        <p:cTn id="12" dur="250" autoRev="1" fill="hold"/>
                                        <p:tgtEl>
                                          <p:spTgt spid="6">
                                            <p:txEl>
                                              <p:pRg st="5" end="5"/>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xEl>
                                              <p:pRg st="6" end="6"/>
                                            </p:txEl>
                                          </p:spTgt>
                                        </p:tgtEl>
                                      </p:cBhvr>
                                    </p:animEffect>
                                    <p:animScale>
                                      <p:cBhvr>
                                        <p:cTn id="17" dur="250" autoRev="1" fill="hold"/>
                                        <p:tgtEl>
                                          <p:spTgt spid="6">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04414"/>
            <a:ext cx="8077200" cy="3354765"/>
          </a:xfrm>
          <a:prstGeom prst="rect">
            <a:avLst/>
          </a:prstGeom>
        </p:spPr>
        <p:txBody>
          <a:bodyPr wrap="square">
            <a:spAutoFit/>
          </a:bodyPr>
          <a:lstStyle/>
          <a:p>
            <a:pPr fontAlgn="base">
              <a:spcBef>
                <a:spcPct val="0"/>
              </a:spcBef>
              <a:spcAft>
                <a:spcPct val="0"/>
              </a:spcAft>
            </a:pPr>
            <a:r>
              <a:rPr lang="en-US" sz="2400" b="1" i="1" dirty="0" smtClean="0">
                <a:solidFill>
                  <a:srgbClr val="000000"/>
                </a:solidFill>
                <a:latin typeface="Arial" panose="020B0604020202020204" pitchFamily="34" charset="0"/>
                <a:cs typeface="Arial" panose="020B0604020202020204" pitchFamily="34" charset="0"/>
              </a:rPr>
              <a:t>Sign-up for 2016 opened July 1</a:t>
            </a:r>
            <a:r>
              <a:rPr lang="en-US" sz="2400" b="1" i="1" baseline="30000" dirty="0" smtClean="0">
                <a:solidFill>
                  <a:srgbClr val="000000"/>
                </a:solidFill>
                <a:latin typeface="Arial" panose="020B0604020202020204" pitchFamily="34" charset="0"/>
                <a:cs typeface="Arial" panose="020B0604020202020204" pitchFamily="34" charset="0"/>
              </a:rPr>
              <a:t>st</a:t>
            </a:r>
            <a:r>
              <a:rPr lang="en-US" sz="2400" b="1" i="1" dirty="0" smtClean="0">
                <a:solidFill>
                  <a:srgbClr val="000000"/>
                </a:solidFill>
                <a:latin typeface="Arial" panose="020B0604020202020204" pitchFamily="34" charset="0"/>
                <a:cs typeface="Arial" panose="020B0604020202020204" pitchFamily="34" charset="0"/>
              </a:rPr>
              <a:t> and continues through September 30</a:t>
            </a:r>
            <a:r>
              <a:rPr lang="en-US" sz="2400" b="1" i="1" baseline="30000" dirty="0" smtClean="0">
                <a:solidFill>
                  <a:srgbClr val="000000"/>
                </a:solidFill>
                <a:latin typeface="Arial" panose="020B0604020202020204" pitchFamily="34" charset="0"/>
                <a:cs typeface="Arial" panose="020B0604020202020204" pitchFamily="34" charset="0"/>
              </a:rPr>
              <a:t>th</a:t>
            </a:r>
            <a:r>
              <a:rPr lang="en-US" sz="2400" b="1" i="1" dirty="0" smtClean="0">
                <a:solidFill>
                  <a:srgbClr val="000000"/>
                </a:solidFill>
                <a:latin typeface="Arial" panose="020B0604020202020204" pitchFamily="34" charset="0"/>
                <a:cs typeface="Arial" panose="020B0604020202020204" pitchFamily="34" charset="0"/>
              </a:rPr>
              <a:t>.  This enrollment window pattern will continue for the remainder of the Farm Bill</a:t>
            </a:r>
          </a:p>
          <a:p>
            <a:pPr fontAlgn="base">
              <a:spcBef>
                <a:spcPct val="0"/>
              </a:spcBef>
              <a:spcAft>
                <a:spcPct val="0"/>
              </a:spcAft>
            </a:pPr>
            <a:endParaRPr lang="en-US" sz="2400" b="1" i="1" dirty="0" smtClean="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sz="2400" b="1" i="1" dirty="0" smtClean="0">
                <a:solidFill>
                  <a:srgbClr val="000000"/>
                </a:solidFill>
                <a:latin typeface="Arial" panose="020B0604020202020204" pitchFamily="34" charset="0"/>
                <a:cs typeface="Arial" panose="020B0604020202020204" pitchFamily="34" charset="0"/>
              </a:rPr>
              <a:t>Farms </a:t>
            </a:r>
            <a:r>
              <a:rPr lang="en-US" sz="2400" b="1" i="1" dirty="0">
                <a:solidFill>
                  <a:srgbClr val="000000"/>
                </a:solidFill>
                <a:latin typeface="Arial" panose="020B0604020202020204" pitchFamily="34" charset="0"/>
                <a:cs typeface="Arial" panose="020B0604020202020204" pitchFamily="34" charset="0"/>
              </a:rPr>
              <a:t>must </a:t>
            </a:r>
            <a:r>
              <a:rPr lang="en-US" sz="2400" b="1" i="1" dirty="0" smtClean="0">
                <a:solidFill>
                  <a:srgbClr val="000000"/>
                </a:solidFill>
                <a:latin typeface="Arial" panose="020B0604020202020204" pitchFamily="34" charset="0"/>
                <a:cs typeface="Arial" panose="020B0604020202020204" pitchFamily="34" charset="0"/>
              </a:rPr>
              <a:t>be </a:t>
            </a:r>
            <a:r>
              <a:rPr lang="en-US" sz="2400" b="1" i="1" dirty="0">
                <a:solidFill>
                  <a:srgbClr val="000000"/>
                </a:solidFill>
                <a:latin typeface="Arial" panose="020B0604020202020204" pitchFamily="34" charset="0"/>
                <a:cs typeface="Arial" panose="020B0604020202020204" pitchFamily="34" charset="0"/>
              </a:rPr>
              <a:t>selling milk </a:t>
            </a:r>
            <a:r>
              <a:rPr lang="en-US" sz="2400" b="1" i="1" dirty="0" smtClean="0">
                <a:solidFill>
                  <a:srgbClr val="000000"/>
                </a:solidFill>
                <a:latin typeface="Arial" panose="020B0604020202020204" pitchFamily="34" charset="0"/>
                <a:cs typeface="Arial" panose="020B0604020202020204" pitchFamily="34" charset="0"/>
              </a:rPr>
              <a:t>commercially to qualify</a:t>
            </a:r>
            <a:endParaRPr lang="en-US" sz="2400" b="1" i="1" dirty="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endParaRPr lang="en-US" sz="2000" b="1" i="1" dirty="0" smtClean="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sz="2400" b="1" i="1" dirty="0" smtClean="0">
                <a:solidFill>
                  <a:srgbClr val="000000"/>
                </a:solidFill>
                <a:latin typeface="Arial" panose="020B0604020202020204" pitchFamily="34" charset="0"/>
                <a:cs typeface="Arial" panose="020B0604020202020204" pitchFamily="34" charset="0"/>
              </a:rPr>
              <a:t>Producers pay $100 Registration fee and </a:t>
            </a:r>
            <a:r>
              <a:rPr lang="en-US" sz="2400" b="1" i="1" dirty="0" smtClean="0">
                <a:latin typeface="Arial" panose="020B0604020202020204" pitchFamily="34" charset="0"/>
                <a:cs typeface="Arial" panose="020B0604020202020204" pitchFamily="34" charset="0"/>
              </a:rPr>
              <a:t>cannot opt out once they register; </a:t>
            </a:r>
            <a:r>
              <a:rPr lang="en-US" sz="2400" b="1" i="1" dirty="0" smtClean="0">
                <a:solidFill>
                  <a:srgbClr val="000000"/>
                </a:solidFill>
                <a:latin typeface="Arial" panose="020B0604020202020204" pitchFamily="34" charset="0"/>
                <a:cs typeface="Arial" panose="020B0604020202020204" pitchFamily="34" charset="0"/>
              </a:rPr>
              <a:t>producers that signed up must continue to pay their annual $100 Administrative fee</a:t>
            </a:r>
            <a:endParaRPr lang="en-US" sz="2400" b="1" dirty="0" smtClean="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Margin Protection Program</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4</a:t>
            </a:fld>
            <a:endParaRPr lang="en-US" dirty="0"/>
          </a:p>
        </p:txBody>
      </p:sp>
    </p:spTree>
    <p:extLst>
      <p:ext uri="{BB962C8B-B14F-4D97-AF65-F5344CB8AC3E}">
        <p14:creationId xmlns:p14="http://schemas.microsoft.com/office/powerpoint/2010/main" val="2737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371600"/>
            <a:ext cx="8077200" cy="3970318"/>
          </a:xfrm>
          <a:prstGeom prst="rect">
            <a:avLst/>
          </a:prstGeom>
        </p:spPr>
        <p:txBody>
          <a:bodyPr wrap="square">
            <a:spAutoFit/>
          </a:bodyPr>
          <a:lstStyle/>
          <a:p>
            <a:pPr marL="457200" indent="-457200" fontAlgn="base">
              <a:spcBef>
                <a:spcPct val="0"/>
              </a:spcBef>
              <a:spcAft>
                <a:spcPct val="0"/>
              </a:spcAft>
              <a:buFont typeface="Wingdings" pitchFamily="2" charset="2"/>
              <a:buChar char="§"/>
            </a:pPr>
            <a:r>
              <a:rPr lang="en-US" sz="2400" b="1" i="1" dirty="0" smtClean="0">
                <a:solidFill>
                  <a:srgbClr val="000000"/>
                </a:solidFill>
                <a:latin typeface="Arial" panose="020B0604020202020204" pitchFamily="34" charset="0"/>
                <a:cs typeface="Arial" panose="020B0604020202020204" pitchFamily="34" charset="0"/>
              </a:rPr>
              <a:t>What’s a farm?</a:t>
            </a:r>
          </a:p>
          <a:p>
            <a:pPr marL="457200" indent="-457200" fontAlgn="base">
              <a:spcBef>
                <a:spcPct val="0"/>
              </a:spcBef>
              <a:spcAft>
                <a:spcPct val="0"/>
              </a:spcAft>
              <a:buFont typeface="Wingdings" pitchFamily="2" charset="2"/>
              <a:buChar char="§"/>
            </a:pPr>
            <a:endParaRPr lang="en-US" sz="2000" b="1" i="1" dirty="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r>
              <a:rPr lang="en-US" sz="2400" b="1" i="1" dirty="0" smtClean="0">
                <a:solidFill>
                  <a:srgbClr val="000000"/>
                </a:solidFill>
                <a:latin typeface="Arial" panose="020B0604020202020204" pitchFamily="34" charset="0"/>
                <a:cs typeface="Arial" panose="020B0604020202020204" pitchFamily="34" charset="0"/>
              </a:rPr>
              <a:t>What’s the margin?</a:t>
            </a:r>
          </a:p>
          <a:p>
            <a:pPr marL="457200" indent="-457200" fontAlgn="base">
              <a:spcBef>
                <a:spcPct val="0"/>
              </a:spcBef>
              <a:spcAft>
                <a:spcPct val="0"/>
              </a:spcAft>
              <a:buFont typeface="Wingdings" pitchFamily="2" charset="2"/>
              <a:buChar char="§"/>
            </a:pPr>
            <a:endParaRPr lang="en-US" sz="2000" b="1" i="1" dirty="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r>
              <a:rPr lang="en-US" sz="2400" b="1" i="1" dirty="0" smtClean="0">
                <a:solidFill>
                  <a:srgbClr val="000000"/>
                </a:solidFill>
                <a:latin typeface="Arial" panose="020B0604020202020204" pitchFamily="34" charset="0"/>
                <a:cs typeface="Arial" panose="020B0604020202020204" pitchFamily="34" charset="0"/>
              </a:rPr>
              <a:t>What’s your production history?</a:t>
            </a:r>
          </a:p>
          <a:p>
            <a:pPr marL="457200" indent="-457200" fontAlgn="base">
              <a:spcBef>
                <a:spcPct val="0"/>
              </a:spcBef>
              <a:spcAft>
                <a:spcPct val="0"/>
              </a:spcAft>
              <a:buFont typeface="Wingdings" pitchFamily="2" charset="2"/>
              <a:buChar char="§"/>
            </a:pPr>
            <a:endParaRPr lang="en-US" sz="2000" b="1" i="1" dirty="0" smtClean="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r>
              <a:rPr lang="en-US" sz="2400" b="1" i="1" dirty="0" smtClean="0">
                <a:solidFill>
                  <a:srgbClr val="000000"/>
                </a:solidFill>
                <a:latin typeface="Arial" panose="020B0604020202020204" pitchFamily="34" charset="0"/>
                <a:cs typeface="Arial" panose="020B0604020202020204" pitchFamily="34" charset="0"/>
              </a:rPr>
              <a:t>Annual decisions</a:t>
            </a:r>
          </a:p>
          <a:p>
            <a:pPr marL="457200" indent="-457200" fontAlgn="base">
              <a:spcBef>
                <a:spcPct val="0"/>
              </a:spcBef>
              <a:spcAft>
                <a:spcPct val="0"/>
              </a:spcAft>
              <a:buFont typeface="Wingdings" pitchFamily="2" charset="2"/>
              <a:buChar char="§"/>
            </a:pPr>
            <a:endParaRPr lang="en-US" sz="2000" b="1" i="1" dirty="0" smtClean="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r>
              <a:rPr lang="en-US" sz="2400" b="1" i="1" dirty="0" smtClean="0">
                <a:solidFill>
                  <a:srgbClr val="000000"/>
                </a:solidFill>
                <a:latin typeface="Arial" panose="020B0604020202020204" pitchFamily="34" charset="0"/>
                <a:cs typeface="Arial" panose="020B0604020202020204" pitchFamily="34" charset="0"/>
              </a:rPr>
              <a:t>Fees and premiums</a:t>
            </a:r>
            <a:endParaRPr lang="en-US" sz="2400" b="1" i="1" dirty="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endParaRPr lang="en-US" sz="2000" b="1" i="1" dirty="0" smtClean="0">
              <a:solidFill>
                <a:srgbClr val="000000"/>
              </a:solidFill>
              <a:latin typeface="Arial" panose="020B0604020202020204" pitchFamily="34" charset="0"/>
              <a:cs typeface="Arial" panose="020B0604020202020204" pitchFamily="34" charset="0"/>
            </a:endParaRPr>
          </a:p>
          <a:p>
            <a:pPr marL="457200" indent="-457200" fontAlgn="base">
              <a:spcBef>
                <a:spcPct val="0"/>
              </a:spcBef>
              <a:spcAft>
                <a:spcPct val="0"/>
              </a:spcAft>
              <a:buFont typeface="Wingdings" pitchFamily="2" charset="2"/>
              <a:buChar char="§"/>
            </a:pPr>
            <a:r>
              <a:rPr lang="en-US" sz="2400" b="1" i="1" dirty="0" smtClean="0">
                <a:solidFill>
                  <a:srgbClr val="000000"/>
                </a:solidFill>
                <a:latin typeface="Arial" panose="020B0604020202020204" pitchFamily="34" charset="0"/>
                <a:cs typeface="Arial" panose="020B0604020202020204" pitchFamily="34" charset="0"/>
              </a:rPr>
              <a:t>Payments to producers </a:t>
            </a:r>
            <a:endParaRPr lang="en-US" sz="2400" b="1" dirty="0" smtClean="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Margin Protection Program</a:t>
            </a:r>
            <a:endParaRPr lang="en-US" sz="3800" b="1" dirty="0">
              <a:noFill/>
              <a:latin typeface="Arial" panose="020B0604020202020204" pitchFamily="34" charset="0"/>
              <a:cs typeface="Arial" panose="020B0604020202020204" pitchFamily="34" charset="0"/>
            </a:endParaRPr>
          </a:p>
        </p:txBody>
      </p:sp>
      <p:pic>
        <p:nvPicPr>
          <p:cNvPr id="8"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989731"/>
            <a:ext cx="2133600" cy="2734056"/>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5</a:t>
            </a:fld>
            <a:endParaRPr lang="en-US" dirty="0"/>
          </a:p>
        </p:txBody>
      </p:sp>
    </p:spTree>
    <p:extLst>
      <p:ext uri="{BB962C8B-B14F-4D97-AF65-F5344CB8AC3E}">
        <p14:creationId xmlns:p14="http://schemas.microsoft.com/office/powerpoint/2010/main" val="961327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821" y="1569672"/>
            <a:ext cx="7978379" cy="3813352"/>
          </a:xfrm>
          <a:prstGeom prst="rect">
            <a:avLst/>
          </a:prstGeom>
        </p:spPr>
        <p:txBody>
          <a:bodyPr wrap="square">
            <a:spAutoFit/>
          </a:bodyPr>
          <a:lstStyle/>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A dairy operation producing milk</a:t>
            </a:r>
            <a:br>
              <a:rPr lang="en-US" sz="2400" b="1" i="1" dirty="0" smtClean="0">
                <a:latin typeface="Arial" panose="020B0604020202020204" pitchFamily="34" charset="0"/>
                <a:cs typeface="Arial" panose="020B0604020202020204" pitchFamily="34" charset="0"/>
              </a:rPr>
            </a:br>
            <a:r>
              <a:rPr lang="en-US" sz="2400" b="1" i="1" dirty="0" smtClean="0">
                <a:latin typeface="Arial" panose="020B0604020202020204" pitchFamily="34" charset="0"/>
                <a:cs typeface="Arial" panose="020B0604020202020204" pitchFamily="34" charset="0"/>
              </a:rPr>
              <a:t>commercially</a:t>
            </a:r>
          </a:p>
          <a:p>
            <a:pPr marL="342900" indent="-342900">
              <a:lnSpc>
                <a:spcPct val="105000"/>
              </a:lnSpc>
              <a:spcAft>
                <a:spcPts val="300"/>
              </a:spcAft>
              <a:buClr>
                <a:srgbClr val="003399"/>
              </a:buClr>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Similar rules to those under MILC</a:t>
            </a:r>
          </a:p>
          <a:p>
            <a:pPr>
              <a:lnSpc>
                <a:spcPct val="105000"/>
              </a:lnSpc>
              <a:spcAft>
                <a:spcPts val="300"/>
              </a:spcAft>
              <a:buClr>
                <a:srgbClr val="003399"/>
              </a:buClr>
            </a:pPr>
            <a:endParaRPr lang="en-US" sz="2400" b="1" i="1" dirty="0" smtClean="0">
              <a:latin typeface="Arial" panose="020B0604020202020204" pitchFamily="34" charset="0"/>
              <a:cs typeface="Arial" panose="020B0604020202020204" pitchFamily="34" charset="0"/>
            </a:endParaRP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Multiple producers involved with one operation are a single farm</a:t>
            </a:r>
          </a:p>
          <a:p>
            <a:pPr marL="800100" lvl="1" indent="-342900">
              <a:lnSpc>
                <a:spcPct val="105000"/>
              </a:lnSpc>
              <a:spcAft>
                <a:spcPts val="300"/>
              </a:spcAft>
              <a:buClr>
                <a:srgbClr val="003399"/>
              </a:buClr>
              <a:buFont typeface="Wingdings" panose="05000000000000000000" pitchFamily="2" charset="2"/>
              <a:buChar char="§"/>
            </a:pPr>
            <a:endParaRPr lang="en-US" sz="2000" b="1" i="1" dirty="0" smtClean="0">
              <a:latin typeface="Arial" panose="020B0604020202020204" pitchFamily="34" charset="0"/>
              <a:cs typeface="Arial" panose="020B0604020202020204" pitchFamily="34" charset="0"/>
            </a:endParaRPr>
          </a:p>
          <a:p>
            <a:pPr marL="800100" lvl="1"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Multiple farms operated by a single producer register separately</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What’s a Farm?</a:t>
            </a:r>
            <a:endParaRPr lang="en-US" sz="3800" b="1" dirty="0">
              <a:noFill/>
              <a:latin typeface="Arial" panose="020B0604020202020204" pitchFamily="34" charset="0"/>
              <a:cs typeface="Arial" panose="020B0604020202020204" pitchFamily="34" charset="0"/>
            </a:endParaRPr>
          </a:p>
        </p:txBody>
      </p:sp>
      <p:pic>
        <p:nvPicPr>
          <p:cNvPr id="9"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954" y="1676400"/>
            <a:ext cx="2715246" cy="1771650"/>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6</a:t>
            </a:fld>
            <a:endParaRPr lang="en-US" dirty="0"/>
          </a:p>
        </p:txBody>
      </p:sp>
    </p:spTree>
    <p:extLst>
      <p:ext uri="{BB962C8B-B14F-4D97-AF65-F5344CB8AC3E}">
        <p14:creationId xmlns:p14="http://schemas.microsoft.com/office/powerpoint/2010/main" val="301578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199" y="1562148"/>
            <a:ext cx="8077201" cy="3671774"/>
          </a:xfrm>
          <a:prstGeom prst="rect">
            <a:avLst/>
          </a:prstGeom>
        </p:spPr>
        <p:txBody>
          <a:bodyPr wrap="square">
            <a:spAutoFit/>
          </a:bodyPr>
          <a:lstStyle/>
          <a:p>
            <a:pPr>
              <a:lnSpc>
                <a:spcPct val="105000"/>
              </a:lnSpc>
              <a:spcAft>
                <a:spcPts val="300"/>
              </a:spcAft>
              <a:buClr>
                <a:srgbClr val="003399"/>
              </a:buClr>
            </a:pPr>
            <a:r>
              <a:rPr lang="en-US" sz="2400" b="1" i="1" dirty="0" smtClean="0">
                <a:latin typeface="Arial" panose="020B0604020202020204" pitchFamily="34" charset="0"/>
                <a:cs typeface="Arial" panose="020B0604020202020204" pitchFamily="34" charset="0"/>
              </a:rPr>
              <a:t>A new dairy operation is separate and distinct from any other operation </a:t>
            </a:r>
          </a:p>
          <a:p>
            <a:pPr marL="457200" indent="-457200">
              <a:lnSpc>
                <a:spcPct val="105000"/>
              </a:lnSpc>
              <a:spcAft>
                <a:spcPts val="300"/>
              </a:spcAft>
              <a:buClr>
                <a:srgbClr val="003399"/>
              </a:buClr>
              <a:buFont typeface="Wingdings" pitchFamily="2" charset="2"/>
              <a:buChar char="§"/>
            </a:pPr>
            <a:endParaRPr lang="en-US" sz="2000" b="1" i="1" dirty="0" smtClean="0">
              <a:latin typeface="Arial" panose="020B0604020202020204" pitchFamily="34" charset="0"/>
              <a:cs typeface="Arial" panose="020B0604020202020204" pitchFamily="34" charset="0"/>
            </a:endParaRPr>
          </a:p>
          <a:p>
            <a:pPr marL="342900"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USDA will use an ‘affiliation’ rule to determine whether new operations can be established by producers with ownership in other farms</a:t>
            </a:r>
          </a:p>
          <a:p>
            <a:pPr marL="342900" indent="-342900">
              <a:lnSpc>
                <a:spcPct val="105000"/>
              </a:lnSpc>
              <a:spcAft>
                <a:spcPts val="300"/>
              </a:spcAft>
              <a:buClr>
                <a:srgbClr val="003399"/>
              </a:buClr>
              <a:buFont typeface="Wingdings" panose="05000000000000000000" pitchFamily="2" charset="2"/>
              <a:buChar char="§"/>
            </a:pPr>
            <a:endParaRPr lang="en-US" sz="2400" b="1" i="1" dirty="0" smtClean="0">
              <a:latin typeface="Arial" panose="020B0604020202020204" pitchFamily="34" charset="0"/>
              <a:cs typeface="Arial" panose="020B0604020202020204" pitchFamily="34" charset="0"/>
            </a:endParaRPr>
          </a:p>
          <a:p>
            <a:pPr marL="342900" indent="-342900">
              <a:lnSpc>
                <a:spcPct val="105000"/>
              </a:lnSpc>
              <a:spcAft>
                <a:spcPts val="300"/>
              </a:spcAft>
              <a:buClr>
                <a:srgbClr val="003399"/>
              </a:buClr>
              <a:buFont typeface="Wingdings" panose="05000000000000000000" pitchFamily="2" charset="2"/>
              <a:buChar char="§"/>
            </a:pPr>
            <a:r>
              <a:rPr lang="en-US" sz="2000" b="1" i="1" dirty="0" smtClean="0">
                <a:latin typeface="Arial" panose="020B0604020202020204" pitchFamily="34" charset="0"/>
                <a:cs typeface="Arial" panose="020B0604020202020204" pitchFamily="34" charset="0"/>
              </a:rPr>
              <a:t>Farmers that collectively own more than 50% interest in the new operation are not considered separate if they also own 50+% interest in another operation already registered in MPP </a:t>
            </a:r>
            <a:endParaRPr lang="en-US" sz="2000" i="1" dirty="0"/>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New Farm</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410200"/>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932AB61-8FC6-4D02-A13A-93DF0551D604}" type="slidenum">
              <a:rPr lang="en-US" smtClean="0"/>
              <a:pPr/>
              <a:t>7</a:t>
            </a:fld>
            <a:endParaRPr lang="en-US" dirty="0"/>
          </a:p>
        </p:txBody>
      </p:sp>
    </p:spTree>
    <p:extLst>
      <p:ext uri="{BB962C8B-B14F-4D97-AF65-F5344CB8AC3E}">
        <p14:creationId xmlns:p14="http://schemas.microsoft.com/office/powerpoint/2010/main" val="41180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9546" y="1644426"/>
            <a:ext cx="4112453" cy="3416320"/>
          </a:xfrm>
          <a:prstGeom prst="rect">
            <a:avLst/>
          </a:prstGeom>
        </p:spPr>
        <p:txBody>
          <a:bodyPr wrap="square">
            <a:spAutoFit/>
          </a:bodyPr>
          <a:lstStyle/>
          <a:p>
            <a:r>
              <a:rPr lang="en-US" sz="2400" b="1" i="1" dirty="0" smtClean="0">
                <a:latin typeface="Arial" panose="020B0604020202020204" pitchFamily="34" charset="0"/>
                <a:cs typeface="Arial" panose="020B0604020202020204" pitchFamily="34" charset="0"/>
              </a:rPr>
              <a:t>USDA will issue a rule this fall addressing matters related to allowing </a:t>
            </a:r>
            <a:r>
              <a:rPr lang="en-US" sz="2400" b="1" i="1" dirty="0">
                <a:latin typeface="Arial" panose="020B0604020202020204" pitchFamily="34" charset="0"/>
                <a:cs typeface="Arial" panose="020B0604020202020204" pitchFamily="34" charset="0"/>
              </a:rPr>
              <a:t>family members </a:t>
            </a:r>
            <a:r>
              <a:rPr lang="en-US" sz="2400" b="1" i="1" dirty="0" smtClean="0">
                <a:latin typeface="Arial" panose="020B0604020202020204" pitchFamily="34" charset="0"/>
                <a:cs typeface="Arial" panose="020B0604020202020204" pitchFamily="34" charset="0"/>
              </a:rPr>
              <a:t>to expand </a:t>
            </a:r>
            <a:r>
              <a:rPr lang="en-US" sz="2400" b="1" i="1" dirty="0">
                <a:latin typeface="Arial" panose="020B0604020202020204" pitchFamily="34" charset="0"/>
                <a:cs typeface="Arial" panose="020B0604020202020204" pitchFamily="34" charset="0"/>
              </a:rPr>
              <a:t>production </a:t>
            </a:r>
            <a:r>
              <a:rPr lang="en-US" sz="2400" b="1" i="1" dirty="0" smtClean="0">
                <a:latin typeface="Arial" panose="020B0604020202020204" pitchFamily="34" charset="0"/>
                <a:cs typeface="Arial" panose="020B0604020202020204" pitchFamily="34" charset="0"/>
              </a:rPr>
              <a:t>history on a family operation, as well as other issues of interest, such as flexibility on premium payments</a:t>
            </a:r>
            <a:endParaRPr lang="en-US" sz="2000" i="1" dirty="0"/>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New Farmers on Farm</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410200"/>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964872"/>
            <a:ext cx="3810000" cy="2530928"/>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8</a:t>
            </a:fld>
            <a:endParaRPr lang="en-US" dirty="0"/>
          </a:p>
        </p:txBody>
      </p:sp>
    </p:spTree>
    <p:extLst>
      <p:ext uri="{BB962C8B-B14F-4D97-AF65-F5344CB8AC3E}">
        <p14:creationId xmlns:p14="http://schemas.microsoft.com/office/powerpoint/2010/main" val="1476462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8001000" cy="3805657"/>
          </a:xfrm>
          <a:prstGeom prst="rect">
            <a:avLst/>
          </a:prstGeom>
        </p:spPr>
        <p:txBody>
          <a:bodyPr wrap="square">
            <a:spAutoFit/>
          </a:bodyPr>
          <a:lstStyle/>
          <a:p>
            <a:pPr marL="0" lvl="1">
              <a:lnSpc>
                <a:spcPct val="110000"/>
              </a:lnSpc>
              <a:spcAft>
                <a:spcPts val="300"/>
              </a:spcAft>
              <a:buClr>
                <a:srgbClr val="003399"/>
              </a:buClr>
            </a:pPr>
            <a:r>
              <a:rPr lang="en-US" sz="2400" b="1" i="1" dirty="0" smtClean="0">
                <a:latin typeface="Arial" panose="020B0604020202020204" pitchFamily="34" charset="0"/>
                <a:cs typeface="Arial" panose="020B0604020202020204" pitchFamily="34" charset="0"/>
              </a:rPr>
              <a:t>A national average margin, not your individual margin</a:t>
            </a:r>
          </a:p>
          <a:p>
            <a:pPr marL="342900" lvl="1" indent="-342900">
              <a:lnSpc>
                <a:spcPct val="110000"/>
              </a:lnSpc>
              <a:spcAft>
                <a:spcPts val="300"/>
              </a:spcAft>
              <a:buClr>
                <a:srgbClr val="003399"/>
              </a:buClr>
              <a:buFont typeface="Wingdings" panose="05000000000000000000" pitchFamily="2" charset="2"/>
              <a:buChar char="§"/>
            </a:pPr>
            <a:endParaRPr lang="en-US" sz="2000" b="1" i="1" dirty="0">
              <a:latin typeface="Arial" panose="020B0604020202020204" pitchFamily="34" charset="0"/>
              <a:cs typeface="Arial" panose="020B0604020202020204" pitchFamily="34" charset="0"/>
            </a:endParaRPr>
          </a:p>
          <a:p>
            <a:pPr>
              <a:lnSpc>
                <a:spcPct val="110000"/>
              </a:lnSpc>
              <a:spcAft>
                <a:spcPts val="300"/>
              </a:spcAft>
              <a:buClr>
                <a:srgbClr val="003399"/>
              </a:buClr>
            </a:pPr>
            <a:r>
              <a:rPr lang="en-US" sz="2400" b="1" i="1" dirty="0" smtClean="0">
                <a:latin typeface="Arial" panose="020B0604020202020204" pitchFamily="34" charset="0"/>
                <a:cs typeface="Arial" panose="020B0604020202020204" pitchFamily="34" charset="0"/>
              </a:rPr>
              <a:t>The all-milk price minus average feed</a:t>
            </a:r>
            <a:br>
              <a:rPr lang="en-US" sz="2400" b="1" i="1" dirty="0" smtClean="0">
                <a:latin typeface="Arial" panose="020B0604020202020204" pitchFamily="34" charset="0"/>
                <a:cs typeface="Arial" panose="020B0604020202020204" pitchFamily="34" charset="0"/>
              </a:rPr>
            </a:br>
            <a:r>
              <a:rPr lang="en-US" sz="2400" b="1" i="1" dirty="0" smtClean="0">
                <a:latin typeface="Arial" panose="020B0604020202020204" pitchFamily="34" charset="0"/>
                <a:cs typeface="Arial" panose="020B0604020202020204" pitchFamily="34" charset="0"/>
              </a:rPr>
              <a:t>costs, computed from a formula using</a:t>
            </a:r>
            <a:br>
              <a:rPr lang="en-US" sz="2400" b="1" i="1" dirty="0" smtClean="0">
                <a:latin typeface="Arial" panose="020B0604020202020204" pitchFamily="34" charset="0"/>
                <a:cs typeface="Arial" panose="020B0604020202020204" pitchFamily="34" charset="0"/>
              </a:rPr>
            </a:br>
            <a:r>
              <a:rPr lang="en-US" sz="2400" b="1" i="1" dirty="0" smtClean="0">
                <a:latin typeface="Arial" panose="020B0604020202020204" pitchFamily="34" charset="0"/>
                <a:cs typeface="Arial" panose="020B0604020202020204" pitchFamily="34" charset="0"/>
              </a:rPr>
              <a:t>national benchmark prices of corn, </a:t>
            </a:r>
          </a:p>
          <a:p>
            <a:pPr>
              <a:lnSpc>
                <a:spcPct val="110000"/>
              </a:lnSpc>
              <a:spcAft>
                <a:spcPts val="300"/>
              </a:spcAft>
              <a:buClr>
                <a:srgbClr val="003399"/>
              </a:buClr>
            </a:pPr>
            <a:r>
              <a:rPr lang="en-US" sz="2400" b="1" i="1" dirty="0" smtClean="0">
                <a:latin typeface="Arial" panose="020B0604020202020204" pitchFamily="34" charset="0"/>
                <a:cs typeface="Arial" panose="020B0604020202020204" pitchFamily="34" charset="0"/>
              </a:rPr>
              <a:t>soybean meal and alfalfa hay</a:t>
            </a:r>
          </a:p>
          <a:p>
            <a:pPr marL="342900" indent="-342900">
              <a:lnSpc>
                <a:spcPct val="110000"/>
              </a:lnSpc>
              <a:spcAft>
                <a:spcPts val="300"/>
              </a:spcAft>
              <a:buClr>
                <a:srgbClr val="003399"/>
              </a:buClr>
              <a:buFont typeface="Wingdings" panose="05000000000000000000" pitchFamily="2" charset="2"/>
              <a:buChar char="§"/>
            </a:pPr>
            <a:endParaRPr lang="en-US" sz="2000" b="1" i="1" dirty="0">
              <a:latin typeface="Arial" panose="020B0604020202020204" pitchFamily="34" charset="0"/>
              <a:cs typeface="Arial" panose="020B0604020202020204" pitchFamily="34" charset="0"/>
            </a:endParaRPr>
          </a:p>
          <a:p>
            <a:pPr>
              <a:lnSpc>
                <a:spcPct val="110000"/>
              </a:lnSpc>
              <a:spcAft>
                <a:spcPts val="300"/>
              </a:spcAft>
              <a:buClr>
                <a:srgbClr val="003399"/>
              </a:buClr>
            </a:pPr>
            <a:r>
              <a:rPr lang="en-US" sz="2400" b="1" i="1" dirty="0" smtClean="0">
                <a:latin typeface="Arial" panose="020B0604020202020204" pitchFamily="34" charset="0"/>
                <a:cs typeface="Arial" panose="020B0604020202020204" pitchFamily="34" charset="0"/>
              </a:rPr>
              <a:t>Reflects costs of feeding all dairy animals on a farm on a hundredweight basis</a:t>
            </a:r>
            <a:endParaRPr lang="en-US" sz="2400" b="1" i="1" dirty="0">
              <a:latin typeface="Arial" panose="020B0604020202020204" pitchFamily="34" charset="0"/>
              <a:cs typeface="Arial" panose="020B0604020202020204" pitchFamily="34" charset="0"/>
            </a:endParaRPr>
          </a:p>
        </p:txBody>
      </p:sp>
      <p:sp>
        <p:nvSpPr>
          <p:cNvPr id="9" name="TextBox 8"/>
          <p:cNvSpPr txBox="1"/>
          <p:nvPr/>
        </p:nvSpPr>
        <p:spPr>
          <a:xfrm flipH="1">
            <a:off x="457199" y="542092"/>
            <a:ext cx="8077201" cy="677108"/>
          </a:xfrm>
          <a:prstGeom prst="rect">
            <a:avLst/>
          </a:prstGeom>
          <a:solidFill>
            <a:srgbClr val="003399"/>
          </a:solid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What’s the Margin?</a:t>
            </a:r>
            <a:endParaRPr lang="en-US" sz="3800" b="1" dirty="0">
              <a:noFill/>
              <a:latin typeface="Arial" panose="020B0604020202020204" pitchFamily="34" charset="0"/>
              <a:cs typeface="Arial" panose="020B0604020202020204" pitchFamily="34" charset="0"/>
            </a:endParaRPr>
          </a:p>
        </p:txBody>
      </p:sp>
      <p:pic>
        <p:nvPicPr>
          <p:cNvPr id="10" name="F34E0AC5-FE7E-4CDB-AFAA-3B1E92FA3000" descr="F34E0AC5-FE7E-4CDB-AFAA-3B1E92FA3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4" y="5371459"/>
            <a:ext cx="8078166" cy="10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292" y="2286000"/>
            <a:ext cx="2214810" cy="1600200"/>
          </a:xfrm>
          <a:prstGeom prst="rect">
            <a:avLst/>
          </a:prstGeom>
        </p:spPr>
      </p:pic>
      <p:sp>
        <p:nvSpPr>
          <p:cNvPr id="3" name="Slide Number Placeholder 2"/>
          <p:cNvSpPr>
            <a:spLocks noGrp="1"/>
          </p:cNvSpPr>
          <p:nvPr>
            <p:ph type="sldNum" sz="quarter" idx="12"/>
          </p:nvPr>
        </p:nvSpPr>
        <p:spPr/>
        <p:txBody>
          <a:bodyPr/>
          <a:lstStyle/>
          <a:p>
            <a:fld id="{F932AB61-8FC6-4D02-A13A-93DF0551D604}" type="slidenum">
              <a:rPr lang="en-US" smtClean="0"/>
              <a:pPr/>
              <a:t>9</a:t>
            </a:fld>
            <a:endParaRPr lang="en-US" dirty="0"/>
          </a:p>
        </p:txBody>
      </p:sp>
    </p:spTree>
    <p:extLst>
      <p:ext uri="{BB962C8B-B14F-4D97-AF65-F5344CB8AC3E}">
        <p14:creationId xmlns:p14="http://schemas.microsoft.com/office/powerpoint/2010/main" val="32587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1000"/>
                                        <p:tgtEl>
                                          <p:spTgt spid="7">
                                            <p:txEl>
                                              <p:pRg st="5" end="5"/>
                                            </p:txEl>
                                          </p:spTgt>
                                        </p:tgtEl>
                                      </p:cBhvr>
                                    </p:animEffect>
                                    <p:anim calcmode="lin" valueType="num">
                                      <p:cBhvr>
                                        <p:cTn id="3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4244</TotalTime>
  <Words>3982</Words>
  <Application>Microsoft Office PowerPoint</Application>
  <PresentationFormat>On-screen Show (4:3)</PresentationFormat>
  <Paragraphs>441</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Dairy Management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 Rowe</dc:creator>
  <cp:lastModifiedBy>Art Jaeger</cp:lastModifiedBy>
  <cp:revision>290</cp:revision>
  <cp:lastPrinted>2015-07-02T12:13:10Z</cp:lastPrinted>
  <dcterms:created xsi:type="dcterms:W3CDTF">2014-02-05T21:49:17Z</dcterms:created>
  <dcterms:modified xsi:type="dcterms:W3CDTF">2015-07-02T22:07:43Z</dcterms:modified>
</cp:coreProperties>
</file>